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56" r:id="rId3"/>
    <p:sldId id="341" r:id="rId4"/>
    <p:sldId id="342" r:id="rId5"/>
    <p:sldId id="310" r:id="rId6"/>
    <p:sldId id="357" r:id="rId7"/>
    <p:sldId id="311" r:id="rId8"/>
    <p:sldId id="312" r:id="rId9"/>
    <p:sldId id="358" r:id="rId10"/>
    <p:sldId id="364" r:id="rId11"/>
    <p:sldId id="350" r:id="rId12"/>
    <p:sldId id="345" r:id="rId13"/>
    <p:sldId id="365" r:id="rId14"/>
    <p:sldId id="366" r:id="rId15"/>
    <p:sldId id="315" r:id="rId16"/>
    <p:sldId id="367" r:id="rId17"/>
    <p:sldId id="359" r:id="rId18"/>
    <p:sldId id="318" r:id="rId19"/>
    <p:sldId id="319" r:id="rId20"/>
    <p:sldId id="370" r:id="rId21"/>
    <p:sldId id="371" r:id="rId22"/>
    <p:sldId id="369" r:id="rId23"/>
    <p:sldId id="368" r:id="rId24"/>
    <p:sldId id="372" r:id="rId25"/>
    <p:sldId id="323" r:id="rId26"/>
    <p:sldId id="360" r:id="rId27"/>
    <p:sldId id="324" r:id="rId28"/>
    <p:sldId id="326" r:id="rId29"/>
    <p:sldId id="328" r:id="rId30"/>
    <p:sldId id="330" r:id="rId31"/>
    <p:sldId id="332" r:id="rId32"/>
    <p:sldId id="333" r:id="rId33"/>
    <p:sldId id="361" r:id="rId34"/>
    <p:sldId id="336" r:id="rId35"/>
    <p:sldId id="335" r:id="rId36"/>
    <p:sldId id="337" r:id="rId37"/>
  </p:sldIdLst>
  <p:sldSz cx="9144000" cy="6858000" type="screen4x3"/>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E65C"/>
    <a:srgbClr val="73F462"/>
    <a:srgbClr val="FFCC00"/>
    <a:srgbClr val="FF3399"/>
    <a:srgbClr val="B5CC6A"/>
    <a:srgbClr val="009900"/>
    <a:srgbClr val="CCDBFA"/>
    <a:srgbClr val="D97382"/>
    <a:srgbClr val="FF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041" autoAdjust="0"/>
  </p:normalViewPr>
  <p:slideViewPr>
    <p:cSldViewPr>
      <p:cViewPr varScale="1">
        <p:scale>
          <a:sx n="106" d="100"/>
          <a:sy n="106" d="100"/>
        </p:scale>
        <p:origin x="180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9427A3-7FAE-445A-A184-AC2CA16F7335}" type="doc">
      <dgm:prSet loTypeId="urn:microsoft.com/office/officeart/2005/8/layout/vList5" loCatId="list" qsTypeId="urn:microsoft.com/office/officeart/2005/8/quickstyle/simple1" qsCatId="simple" csTypeId="urn:microsoft.com/office/officeart/2005/8/colors/colorful1#13" csCatId="colorful" phldr="1"/>
      <dgm:spPr/>
      <dgm:t>
        <a:bodyPr/>
        <a:lstStyle/>
        <a:p>
          <a:endParaRPr lang="it-IT"/>
        </a:p>
      </dgm:t>
    </dgm:pt>
    <dgm:pt modelId="{E3DA6606-9253-4500-A038-4414BADFBB66}">
      <dgm:prSet phldrT="[Testo]" custT="1"/>
      <dgm:spPr/>
      <dgm:t>
        <a:bodyPr/>
        <a:lstStyle/>
        <a:p>
          <a:r>
            <a:rPr lang="it-IT" sz="2000" dirty="0"/>
            <a:t>1. intenzionalità</a:t>
          </a:r>
        </a:p>
      </dgm:t>
    </dgm:pt>
    <dgm:pt modelId="{F621B74C-2B47-4B2B-BF4B-41009161E7BD}" type="parTrans" cxnId="{50C5CD40-8015-4AAA-8D03-1B083A3E6224}">
      <dgm:prSet/>
      <dgm:spPr/>
      <dgm:t>
        <a:bodyPr/>
        <a:lstStyle/>
        <a:p>
          <a:endParaRPr lang="it-IT"/>
        </a:p>
      </dgm:t>
    </dgm:pt>
    <dgm:pt modelId="{EE88E2BD-CBA8-4D94-A783-D2AFDA23AB5B}" type="sibTrans" cxnId="{50C5CD40-8015-4AAA-8D03-1B083A3E6224}">
      <dgm:prSet/>
      <dgm:spPr/>
      <dgm:t>
        <a:bodyPr/>
        <a:lstStyle/>
        <a:p>
          <a:endParaRPr lang="it-IT"/>
        </a:p>
      </dgm:t>
    </dgm:pt>
    <dgm:pt modelId="{9FF2AB7E-F699-42E6-BAA7-F73ADF386B46}">
      <dgm:prSet phldrT="[Testo]" custT="1"/>
      <dgm:spPr/>
      <dgm:t>
        <a:bodyPr/>
        <a:lstStyle/>
        <a:p>
          <a:r>
            <a:rPr lang="it-IT" sz="1300" dirty="0"/>
            <a:t>l’obiettivo socio-ambientale deve essere esplicitato e deve rappresentare il motore dell’investimento </a:t>
          </a:r>
        </a:p>
      </dgm:t>
    </dgm:pt>
    <dgm:pt modelId="{32AA443F-79FF-42B0-A8A7-6094975DC6D5}" type="parTrans" cxnId="{1B17284F-04F1-4E98-A5AE-7CBE9081D219}">
      <dgm:prSet/>
      <dgm:spPr/>
      <dgm:t>
        <a:bodyPr/>
        <a:lstStyle/>
        <a:p>
          <a:endParaRPr lang="it-IT"/>
        </a:p>
      </dgm:t>
    </dgm:pt>
    <dgm:pt modelId="{F5B7CAE4-F773-4582-8C71-D3A6C542068D}" type="sibTrans" cxnId="{1B17284F-04F1-4E98-A5AE-7CBE9081D219}">
      <dgm:prSet/>
      <dgm:spPr/>
      <dgm:t>
        <a:bodyPr/>
        <a:lstStyle/>
        <a:p>
          <a:endParaRPr lang="it-IT"/>
        </a:p>
      </dgm:t>
    </dgm:pt>
    <dgm:pt modelId="{C2B7D935-AF4D-4C0E-8B7F-C3E15F041A39}">
      <dgm:prSet phldrT="[Testo]" custT="1"/>
      <dgm:spPr/>
      <dgm:t>
        <a:bodyPr/>
        <a:lstStyle/>
        <a:p>
          <a:r>
            <a:rPr lang="it-IT" sz="2000" dirty="0"/>
            <a:t>2. misurabilità</a:t>
          </a:r>
        </a:p>
      </dgm:t>
    </dgm:pt>
    <dgm:pt modelId="{3F85CE11-74F3-450F-85F1-A146AC3E8B87}" type="parTrans" cxnId="{A627E7F8-B5A1-4AA5-87D7-6B15AEFCC149}">
      <dgm:prSet/>
      <dgm:spPr/>
      <dgm:t>
        <a:bodyPr/>
        <a:lstStyle/>
        <a:p>
          <a:endParaRPr lang="it-IT"/>
        </a:p>
      </dgm:t>
    </dgm:pt>
    <dgm:pt modelId="{F4EE87F1-B7D8-4CD9-A0CA-C99F75439BB6}" type="sibTrans" cxnId="{A627E7F8-B5A1-4AA5-87D7-6B15AEFCC149}">
      <dgm:prSet/>
      <dgm:spPr/>
      <dgm:t>
        <a:bodyPr/>
        <a:lstStyle/>
        <a:p>
          <a:endParaRPr lang="it-IT"/>
        </a:p>
      </dgm:t>
    </dgm:pt>
    <dgm:pt modelId="{3D500109-2C47-474F-9602-445855752CDE}">
      <dgm:prSet phldrT="[Testo]" custT="1"/>
      <dgm:spPr/>
      <dgm:t>
        <a:bodyPr/>
        <a:lstStyle/>
        <a:p>
          <a:r>
            <a:rPr lang="it-IT" sz="1300" dirty="0"/>
            <a:t>L’obiettivo socio-ambientale conseguito deve essere misurabile a consuntivo sulla base di criteri oggettivi stabiliti ex-ante</a:t>
          </a:r>
        </a:p>
      </dgm:t>
    </dgm:pt>
    <dgm:pt modelId="{46DDA82F-E62D-44A3-94E4-E88D196772F3}" type="parTrans" cxnId="{D90F31D4-5FFC-40A0-999E-691F413DCD8C}">
      <dgm:prSet/>
      <dgm:spPr/>
      <dgm:t>
        <a:bodyPr/>
        <a:lstStyle/>
        <a:p>
          <a:endParaRPr lang="it-IT"/>
        </a:p>
      </dgm:t>
    </dgm:pt>
    <dgm:pt modelId="{07B1EFB4-777F-4833-880D-7613348F0D4B}" type="sibTrans" cxnId="{D90F31D4-5FFC-40A0-999E-691F413DCD8C}">
      <dgm:prSet/>
      <dgm:spPr/>
      <dgm:t>
        <a:bodyPr/>
        <a:lstStyle/>
        <a:p>
          <a:endParaRPr lang="it-IT"/>
        </a:p>
      </dgm:t>
    </dgm:pt>
    <dgm:pt modelId="{E33A44E6-1F93-4820-88B5-BE819302076C}">
      <dgm:prSet phldrT="[Testo]" custT="1"/>
      <dgm:spPr/>
      <dgm:t>
        <a:bodyPr/>
        <a:lstStyle/>
        <a:p>
          <a:r>
            <a:rPr lang="it-IT" sz="2000" dirty="0"/>
            <a:t>3. ritorno finanziario</a:t>
          </a:r>
        </a:p>
      </dgm:t>
    </dgm:pt>
    <dgm:pt modelId="{609BCDAC-D4FA-4E07-9BB5-A0EEB35620CC}" type="parTrans" cxnId="{6396A3D7-887A-465A-B10F-DDAF72A548EB}">
      <dgm:prSet/>
      <dgm:spPr/>
      <dgm:t>
        <a:bodyPr/>
        <a:lstStyle/>
        <a:p>
          <a:endParaRPr lang="it-IT"/>
        </a:p>
      </dgm:t>
    </dgm:pt>
    <dgm:pt modelId="{7BFC3BCA-ED10-482B-82A5-211EA497C522}" type="sibTrans" cxnId="{6396A3D7-887A-465A-B10F-DDAF72A548EB}">
      <dgm:prSet/>
      <dgm:spPr/>
      <dgm:t>
        <a:bodyPr/>
        <a:lstStyle/>
        <a:p>
          <a:endParaRPr lang="it-IT"/>
        </a:p>
      </dgm:t>
    </dgm:pt>
    <dgm:pt modelId="{B6631961-02C8-4154-B5CC-D5FECB4D8C3A}">
      <dgm:prSet phldrT="[Testo]" custT="1"/>
      <dgm:spPr/>
      <dgm:t>
        <a:bodyPr/>
        <a:lstStyle/>
        <a:p>
          <a:r>
            <a:rPr lang="it-IT" sz="1300" dirty="0"/>
            <a:t>Il business </a:t>
          </a:r>
          <a:r>
            <a:rPr lang="it-IT" sz="1300" dirty="0" err="1"/>
            <a:t>plan</a:t>
          </a:r>
          <a:r>
            <a:rPr lang="it-IT" sz="1300" dirty="0"/>
            <a:t> dell’investimento deve prevedere un ritorno economico soddisfacente per l’investitore</a:t>
          </a:r>
        </a:p>
      </dgm:t>
    </dgm:pt>
    <dgm:pt modelId="{A8E4FE27-02FF-4B80-BF9D-F613A93C4A79}" type="parTrans" cxnId="{74EF7365-6768-4880-B31D-359404501B7A}">
      <dgm:prSet/>
      <dgm:spPr/>
      <dgm:t>
        <a:bodyPr/>
        <a:lstStyle/>
        <a:p>
          <a:endParaRPr lang="it-IT"/>
        </a:p>
      </dgm:t>
    </dgm:pt>
    <dgm:pt modelId="{03D0976E-2E65-4914-9D40-8EF8149D5872}" type="sibTrans" cxnId="{74EF7365-6768-4880-B31D-359404501B7A}">
      <dgm:prSet/>
      <dgm:spPr/>
      <dgm:t>
        <a:bodyPr/>
        <a:lstStyle/>
        <a:p>
          <a:endParaRPr lang="it-IT"/>
        </a:p>
      </dgm:t>
    </dgm:pt>
    <dgm:pt modelId="{EEEADDF9-312E-43B6-A928-43B346EFDD4C}" type="pres">
      <dgm:prSet presAssocID="{4F9427A3-7FAE-445A-A184-AC2CA16F7335}" presName="Name0" presStyleCnt="0">
        <dgm:presLayoutVars>
          <dgm:dir/>
          <dgm:animLvl val="lvl"/>
          <dgm:resizeHandles val="exact"/>
        </dgm:presLayoutVars>
      </dgm:prSet>
      <dgm:spPr/>
    </dgm:pt>
    <dgm:pt modelId="{E3C0ACEA-FD0E-49E3-88DD-11D54C53538A}" type="pres">
      <dgm:prSet presAssocID="{E3DA6606-9253-4500-A038-4414BADFBB66}" presName="linNode" presStyleCnt="0"/>
      <dgm:spPr/>
    </dgm:pt>
    <dgm:pt modelId="{0515BCF1-9E02-40F7-A0E3-CC924C6B7047}" type="pres">
      <dgm:prSet presAssocID="{E3DA6606-9253-4500-A038-4414BADFBB66}" presName="parentText" presStyleLbl="node1" presStyleIdx="0" presStyleCnt="3">
        <dgm:presLayoutVars>
          <dgm:chMax val="1"/>
          <dgm:bulletEnabled val="1"/>
        </dgm:presLayoutVars>
      </dgm:prSet>
      <dgm:spPr/>
    </dgm:pt>
    <dgm:pt modelId="{B57D0A9F-7CB0-425A-900D-AC030C6C2FB3}" type="pres">
      <dgm:prSet presAssocID="{E3DA6606-9253-4500-A038-4414BADFBB66}" presName="descendantText" presStyleLbl="alignAccFollowNode1" presStyleIdx="0" presStyleCnt="3">
        <dgm:presLayoutVars>
          <dgm:bulletEnabled val="1"/>
        </dgm:presLayoutVars>
      </dgm:prSet>
      <dgm:spPr/>
    </dgm:pt>
    <dgm:pt modelId="{67675E6E-47D7-44F4-B8BE-F22BDDE1E977}" type="pres">
      <dgm:prSet presAssocID="{EE88E2BD-CBA8-4D94-A783-D2AFDA23AB5B}" presName="sp" presStyleCnt="0"/>
      <dgm:spPr/>
    </dgm:pt>
    <dgm:pt modelId="{80CFB6B1-4930-4A18-BCA7-2AD6C88BEBEC}" type="pres">
      <dgm:prSet presAssocID="{C2B7D935-AF4D-4C0E-8B7F-C3E15F041A39}" presName="linNode" presStyleCnt="0"/>
      <dgm:spPr/>
    </dgm:pt>
    <dgm:pt modelId="{3374A351-26E0-42C9-9F24-6378A1E7D5DD}" type="pres">
      <dgm:prSet presAssocID="{C2B7D935-AF4D-4C0E-8B7F-C3E15F041A39}" presName="parentText" presStyleLbl="node1" presStyleIdx="1" presStyleCnt="3">
        <dgm:presLayoutVars>
          <dgm:chMax val="1"/>
          <dgm:bulletEnabled val="1"/>
        </dgm:presLayoutVars>
      </dgm:prSet>
      <dgm:spPr/>
    </dgm:pt>
    <dgm:pt modelId="{0AE415C2-A527-46B8-B742-4A402ED2693E}" type="pres">
      <dgm:prSet presAssocID="{C2B7D935-AF4D-4C0E-8B7F-C3E15F041A39}" presName="descendantText" presStyleLbl="alignAccFollowNode1" presStyleIdx="1" presStyleCnt="3">
        <dgm:presLayoutVars>
          <dgm:bulletEnabled val="1"/>
        </dgm:presLayoutVars>
      </dgm:prSet>
      <dgm:spPr/>
    </dgm:pt>
    <dgm:pt modelId="{18E35704-8991-489D-8768-D8BA556A8315}" type="pres">
      <dgm:prSet presAssocID="{F4EE87F1-B7D8-4CD9-A0CA-C99F75439BB6}" presName="sp" presStyleCnt="0"/>
      <dgm:spPr/>
    </dgm:pt>
    <dgm:pt modelId="{0705545D-49EF-4463-BB75-21EB624A9B32}" type="pres">
      <dgm:prSet presAssocID="{E33A44E6-1F93-4820-88B5-BE819302076C}" presName="linNode" presStyleCnt="0"/>
      <dgm:spPr/>
    </dgm:pt>
    <dgm:pt modelId="{C5244A23-3385-4D22-8446-3A79A6CF0C00}" type="pres">
      <dgm:prSet presAssocID="{E33A44E6-1F93-4820-88B5-BE819302076C}" presName="parentText" presStyleLbl="node1" presStyleIdx="2" presStyleCnt="3">
        <dgm:presLayoutVars>
          <dgm:chMax val="1"/>
          <dgm:bulletEnabled val="1"/>
        </dgm:presLayoutVars>
      </dgm:prSet>
      <dgm:spPr/>
    </dgm:pt>
    <dgm:pt modelId="{FC5FCE99-2859-4647-B29E-2FED2621649F}" type="pres">
      <dgm:prSet presAssocID="{E33A44E6-1F93-4820-88B5-BE819302076C}" presName="descendantText" presStyleLbl="alignAccFollowNode1" presStyleIdx="2" presStyleCnt="3">
        <dgm:presLayoutVars>
          <dgm:bulletEnabled val="1"/>
        </dgm:presLayoutVars>
      </dgm:prSet>
      <dgm:spPr/>
    </dgm:pt>
  </dgm:ptLst>
  <dgm:cxnLst>
    <dgm:cxn modelId="{625B3202-B35D-43F0-AD19-D9DF6AE83F2B}" type="presOf" srcId="{3D500109-2C47-474F-9602-445855752CDE}" destId="{0AE415C2-A527-46B8-B742-4A402ED2693E}" srcOrd="0" destOrd="0" presId="urn:microsoft.com/office/officeart/2005/8/layout/vList5"/>
    <dgm:cxn modelId="{50C5CD40-8015-4AAA-8D03-1B083A3E6224}" srcId="{4F9427A3-7FAE-445A-A184-AC2CA16F7335}" destId="{E3DA6606-9253-4500-A038-4414BADFBB66}" srcOrd="0" destOrd="0" parTransId="{F621B74C-2B47-4B2B-BF4B-41009161E7BD}" sibTransId="{EE88E2BD-CBA8-4D94-A783-D2AFDA23AB5B}"/>
    <dgm:cxn modelId="{1B17284F-04F1-4E98-A5AE-7CBE9081D219}" srcId="{E3DA6606-9253-4500-A038-4414BADFBB66}" destId="{9FF2AB7E-F699-42E6-BAA7-F73ADF386B46}" srcOrd="0" destOrd="0" parTransId="{32AA443F-79FF-42B0-A8A7-6094975DC6D5}" sibTransId="{F5B7CAE4-F773-4582-8C71-D3A6C542068D}"/>
    <dgm:cxn modelId="{74EF7365-6768-4880-B31D-359404501B7A}" srcId="{E33A44E6-1F93-4820-88B5-BE819302076C}" destId="{B6631961-02C8-4154-B5CC-D5FECB4D8C3A}" srcOrd="0" destOrd="0" parTransId="{A8E4FE27-02FF-4B80-BF9D-F613A93C4A79}" sibTransId="{03D0976E-2E65-4914-9D40-8EF8149D5872}"/>
    <dgm:cxn modelId="{7AF44B6D-3C85-4980-A703-E507300FC051}" type="presOf" srcId="{9FF2AB7E-F699-42E6-BAA7-F73ADF386B46}" destId="{B57D0A9F-7CB0-425A-900D-AC030C6C2FB3}" srcOrd="0" destOrd="0" presId="urn:microsoft.com/office/officeart/2005/8/layout/vList5"/>
    <dgm:cxn modelId="{390A1098-2CC6-49DA-92EB-B4515547B661}" type="presOf" srcId="{4F9427A3-7FAE-445A-A184-AC2CA16F7335}" destId="{EEEADDF9-312E-43B6-A928-43B346EFDD4C}" srcOrd="0" destOrd="0" presId="urn:microsoft.com/office/officeart/2005/8/layout/vList5"/>
    <dgm:cxn modelId="{33F129A4-110D-48BF-ACE3-1DF906DFD3E1}" type="presOf" srcId="{E3DA6606-9253-4500-A038-4414BADFBB66}" destId="{0515BCF1-9E02-40F7-A0E3-CC924C6B7047}" srcOrd="0" destOrd="0" presId="urn:microsoft.com/office/officeart/2005/8/layout/vList5"/>
    <dgm:cxn modelId="{AADAD3BC-4D19-4819-B68C-5CD0AEE76C47}" type="presOf" srcId="{B6631961-02C8-4154-B5CC-D5FECB4D8C3A}" destId="{FC5FCE99-2859-4647-B29E-2FED2621649F}" srcOrd="0" destOrd="0" presId="urn:microsoft.com/office/officeart/2005/8/layout/vList5"/>
    <dgm:cxn modelId="{B6B1A5D3-045B-45AC-B91D-3B0B5DDEE234}" type="presOf" srcId="{E33A44E6-1F93-4820-88B5-BE819302076C}" destId="{C5244A23-3385-4D22-8446-3A79A6CF0C00}" srcOrd="0" destOrd="0" presId="urn:microsoft.com/office/officeart/2005/8/layout/vList5"/>
    <dgm:cxn modelId="{D90F31D4-5FFC-40A0-999E-691F413DCD8C}" srcId="{C2B7D935-AF4D-4C0E-8B7F-C3E15F041A39}" destId="{3D500109-2C47-474F-9602-445855752CDE}" srcOrd="0" destOrd="0" parTransId="{46DDA82F-E62D-44A3-94E4-E88D196772F3}" sibTransId="{07B1EFB4-777F-4833-880D-7613348F0D4B}"/>
    <dgm:cxn modelId="{6396A3D7-887A-465A-B10F-DDAF72A548EB}" srcId="{4F9427A3-7FAE-445A-A184-AC2CA16F7335}" destId="{E33A44E6-1F93-4820-88B5-BE819302076C}" srcOrd="2" destOrd="0" parTransId="{609BCDAC-D4FA-4E07-9BB5-A0EEB35620CC}" sibTransId="{7BFC3BCA-ED10-482B-82A5-211EA497C522}"/>
    <dgm:cxn modelId="{7CB044EB-AB2B-4C15-B1DC-BE1C80C17DCC}" type="presOf" srcId="{C2B7D935-AF4D-4C0E-8B7F-C3E15F041A39}" destId="{3374A351-26E0-42C9-9F24-6378A1E7D5DD}" srcOrd="0" destOrd="0" presId="urn:microsoft.com/office/officeart/2005/8/layout/vList5"/>
    <dgm:cxn modelId="{A627E7F8-B5A1-4AA5-87D7-6B15AEFCC149}" srcId="{4F9427A3-7FAE-445A-A184-AC2CA16F7335}" destId="{C2B7D935-AF4D-4C0E-8B7F-C3E15F041A39}" srcOrd="1" destOrd="0" parTransId="{3F85CE11-74F3-450F-85F1-A146AC3E8B87}" sibTransId="{F4EE87F1-B7D8-4CD9-A0CA-C99F75439BB6}"/>
    <dgm:cxn modelId="{D2C195C8-62B1-4F6B-8DBF-496FA4AA8498}" type="presParOf" srcId="{EEEADDF9-312E-43B6-A928-43B346EFDD4C}" destId="{E3C0ACEA-FD0E-49E3-88DD-11D54C53538A}" srcOrd="0" destOrd="0" presId="urn:microsoft.com/office/officeart/2005/8/layout/vList5"/>
    <dgm:cxn modelId="{B2D4B477-32F2-4B99-85F0-5330C3F2219B}" type="presParOf" srcId="{E3C0ACEA-FD0E-49E3-88DD-11D54C53538A}" destId="{0515BCF1-9E02-40F7-A0E3-CC924C6B7047}" srcOrd="0" destOrd="0" presId="urn:microsoft.com/office/officeart/2005/8/layout/vList5"/>
    <dgm:cxn modelId="{F307D993-95DA-4439-B0DF-5011A908F0E9}" type="presParOf" srcId="{E3C0ACEA-FD0E-49E3-88DD-11D54C53538A}" destId="{B57D0A9F-7CB0-425A-900D-AC030C6C2FB3}" srcOrd="1" destOrd="0" presId="urn:microsoft.com/office/officeart/2005/8/layout/vList5"/>
    <dgm:cxn modelId="{7FD6F796-3B9C-4225-B57C-A5B2390B57A7}" type="presParOf" srcId="{EEEADDF9-312E-43B6-A928-43B346EFDD4C}" destId="{67675E6E-47D7-44F4-B8BE-F22BDDE1E977}" srcOrd="1" destOrd="0" presId="urn:microsoft.com/office/officeart/2005/8/layout/vList5"/>
    <dgm:cxn modelId="{655BC29C-A9AA-491A-93B7-2F1D447E80A6}" type="presParOf" srcId="{EEEADDF9-312E-43B6-A928-43B346EFDD4C}" destId="{80CFB6B1-4930-4A18-BCA7-2AD6C88BEBEC}" srcOrd="2" destOrd="0" presId="urn:microsoft.com/office/officeart/2005/8/layout/vList5"/>
    <dgm:cxn modelId="{DEA417F7-A4D9-4288-85C7-EF814B8E6050}" type="presParOf" srcId="{80CFB6B1-4930-4A18-BCA7-2AD6C88BEBEC}" destId="{3374A351-26E0-42C9-9F24-6378A1E7D5DD}" srcOrd="0" destOrd="0" presId="urn:microsoft.com/office/officeart/2005/8/layout/vList5"/>
    <dgm:cxn modelId="{F137EE06-7A74-44C4-B873-B8154C9AB009}" type="presParOf" srcId="{80CFB6B1-4930-4A18-BCA7-2AD6C88BEBEC}" destId="{0AE415C2-A527-46B8-B742-4A402ED2693E}" srcOrd="1" destOrd="0" presId="urn:microsoft.com/office/officeart/2005/8/layout/vList5"/>
    <dgm:cxn modelId="{83FD7733-DEC4-431C-AC11-7499062F48E6}" type="presParOf" srcId="{EEEADDF9-312E-43B6-A928-43B346EFDD4C}" destId="{18E35704-8991-489D-8768-D8BA556A8315}" srcOrd="3" destOrd="0" presId="urn:microsoft.com/office/officeart/2005/8/layout/vList5"/>
    <dgm:cxn modelId="{BA793346-CBDD-4F35-9C9C-9C4612B856F4}" type="presParOf" srcId="{EEEADDF9-312E-43B6-A928-43B346EFDD4C}" destId="{0705545D-49EF-4463-BB75-21EB624A9B32}" srcOrd="4" destOrd="0" presId="urn:microsoft.com/office/officeart/2005/8/layout/vList5"/>
    <dgm:cxn modelId="{8906D169-D6D5-45FB-A18D-5CCACC68AA36}" type="presParOf" srcId="{0705545D-49EF-4463-BB75-21EB624A9B32}" destId="{C5244A23-3385-4D22-8446-3A79A6CF0C00}" srcOrd="0" destOrd="0" presId="urn:microsoft.com/office/officeart/2005/8/layout/vList5"/>
    <dgm:cxn modelId="{33F765A1-983B-4184-909C-94AD934B4068}" type="presParOf" srcId="{0705545D-49EF-4463-BB75-21EB624A9B32}" destId="{FC5FCE99-2859-4647-B29E-2FED2621649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8B1F4-8544-40DF-82FA-0DB8F7383149}" type="doc">
      <dgm:prSet loTypeId="urn:microsoft.com/office/officeart/2005/8/layout/hierarchy4" loCatId="hierarchy" qsTypeId="urn:microsoft.com/office/officeart/2005/8/quickstyle/simple5" qsCatId="simple" csTypeId="urn:microsoft.com/office/officeart/2005/8/colors/colorful5" csCatId="colorful" phldr="1"/>
      <dgm:spPr/>
      <dgm:t>
        <a:bodyPr/>
        <a:lstStyle/>
        <a:p>
          <a:endParaRPr lang="it-IT"/>
        </a:p>
      </dgm:t>
    </dgm:pt>
    <dgm:pt modelId="{912EDB1F-FAB7-45C7-81B7-A5FDC96D2D88}">
      <dgm:prSet phldrT="[Testo]" custT="1"/>
      <dgm:spPr/>
      <dgm:t>
        <a:bodyPr/>
        <a:lstStyle/>
        <a:p>
          <a:r>
            <a:rPr lang="it-IT" sz="2600" dirty="0"/>
            <a:t>Social impact </a:t>
          </a:r>
          <a:r>
            <a:rPr lang="it-IT" sz="2600" dirty="0" err="1"/>
            <a:t>investing</a:t>
          </a:r>
          <a:endParaRPr lang="it-IT" sz="2600" dirty="0"/>
        </a:p>
      </dgm:t>
    </dgm:pt>
    <dgm:pt modelId="{C09C362F-3D59-4940-AC60-B69AD03B81FE}" type="parTrans" cxnId="{54D2C451-69AE-4DF0-8E3E-83EC400F4384}">
      <dgm:prSet/>
      <dgm:spPr/>
      <dgm:t>
        <a:bodyPr/>
        <a:lstStyle/>
        <a:p>
          <a:endParaRPr lang="it-IT"/>
        </a:p>
      </dgm:t>
    </dgm:pt>
    <dgm:pt modelId="{9DE79A4C-681E-4C37-91E1-CBEDDAA7C4F1}" type="sibTrans" cxnId="{54D2C451-69AE-4DF0-8E3E-83EC400F4384}">
      <dgm:prSet/>
      <dgm:spPr/>
      <dgm:t>
        <a:bodyPr/>
        <a:lstStyle/>
        <a:p>
          <a:endParaRPr lang="it-IT"/>
        </a:p>
      </dgm:t>
    </dgm:pt>
    <dgm:pt modelId="{CA87167D-130B-429F-8AB2-3F23A278549C}">
      <dgm:prSet phldrT="[Testo]" custT="1"/>
      <dgm:spPr/>
      <dgm:t>
        <a:bodyPr/>
        <a:lstStyle/>
        <a:p>
          <a:r>
            <a:rPr lang="it-IT" sz="2400" dirty="0"/>
            <a:t>Obiettivo economico</a:t>
          </a:r>
        </a:p>
      </dgm:t>
    </dgm:pt>
    <dgm:pt modelId="{285E0F28-0518-4558-8054-955C0B5BB208}" type="parTrans" cxnId="{A1C7C912-713E-45E9-B170-081DA9CF13E2}">
      <dgm:prSet/>
      <dgm:spPr/>
      <dgm:t>
        <a:bodyPr/>
        <a:lstStyle/>
        <a:p>
          <a:endParaRPr lang="it-IT"/>
        </a:p>
      </dgm:t>
    </dgm:pt>
    <dgm:pt modelId="{DA402C50-44B6-428F-8C1C-9B58E94E9FD3}" type="sibTrans" cxnId="{A1C7C912-713E-45E9-B170-081DA9CF13E2}">
      <dgm:prSet/>
      <dgm:spPr/>
      <dgm:t>
        <a:bodyPr/>
        <a:lstStyle/>
        <a:p>
          <a:endParaRPr lang="it-IT"/>
        </a:p>
      </dgm:t>
    </dgm:pt>
    <dgm:pt modelId="{5CEDD33F-D1BA-4A97-85C4-96A5E85B4BDC}">
      <dgm:prSet phldrT="[Testo]"/>
      <dgm:spPr/>
      <dgm:t>
        <a:bodyPr/>
        <a:lstStyle/>
        <a:p>
          <a:r>
            <a:rPr lang="it-IT" dirty="0"/>
            <a:t>Remunerazione del capitale</a:t>
          </a:r>
        </a:p>
      </dgm:t>
    </dgm:pt>
    <dgm:pt modelId="{5F42860A-E9B6-401E-AE4D-3448B7E3BCFF}" type="parTrans" cxnId="{829A5C29-F2F8-4BB6-9CB4-6D5A0D0D33E9}">
      <dgm:prSet/>
      <dgm:spPr/>
      <dgm:t>
        <a:bodyPr/>
        <a:lstStyle/>
        <a:p>
          <a:endParaRPr lang="it-IT"/>
        </a:p>
      </dgm:t>
    </dgm:pt>
    <dgm:pt modelId="{E1A380BF-34A5-4362-ADA7-4EA6AEE06100}" type="sibTrans" cxnId="{829A5C29-F2F8-4BB6-9CB4-6D5A0D0D33E9}">
      <dgm:prSet/>
      <dgm:spPr/>
      <dgm:t>
        <a:bodyPr/>
        <a:lstStyle/>
        <a:p>
          <a:endParaRPr lang="it-IT"/>
        </a:p>
      </dgm:t>
    </dgm:pt>
    <dgm:pt modelId="{5E084B22-C299-4418-A9A3-3D26989CD325}">
      <dgm:prSet phldrT="[Testo]" custT="1"/>
      <dgm:spPr/>
      <dgm:t>
        <a:bodyPr/>
        <a:lstStyle/>
        <a:p>
          <a:r>
            <a:rPr lang="it-IT" sz="2400" dirty="0"/>
            <a:t>Obiettivo sociale</a:t>
          </a:r>
        </a:p>
      </dgm:t>
    </dgm:pt>
    <dgm:pt modelId="{CB3058F3-4E28-4232-9685-75ADA16D7E96}" type="parTrans" cxnId="{1FB019D9-66F8-44D8-82DF-5DD4B5FECF9A}">
      <dgm:prSet/>
      <dgm:spPr/>
      <dgm:t>
        <a:bodyPr/>
        <a:lstStyle/>
        <a:p>
          <a:endParaRPr lang="it-IT"/>
        </a:p>
      </dgm:t>
    </dgm:pt>
    <dgm:pt modelId="{FEA33420-2A81-451D-BBFE-70DE19E46560}" type="sibTrans" cxnId="{1FB019D9-66F8-44D8-82DF-5DD4B5FECF9A}">
      <dgm:prSet/>
      <dgm:spPr/>
      <dgm:t>
        <a:bodyPr/>
        <a:lstStyle/>
        <a:p>
          <a:endParaRPr lang="it-IT"/>
        </a:p>
      </dgm:t>
    </dgm:pt>
    <dgm:pt modelId="{74C5EA1B-E5D2-40D0-A1C8-D580F9D2894E}">
      <dgm:prSet phldrT="[Testo]"/>
      <dgm:spPr/>
      <dgm:t>
        <a:bodyPr/>
        <a:lstStyle/>
        <a:p>
          <a:r>
            <a:rPr lang="it-IT" dirty="0"/>
            <a:t>Cambiamenti sociali e ambientali di lungo periodo </a:t>
          </a:r>
        </a:p>
      </dgm:t>
    </dgm:pt>
    <dgm:pt modelId="{1D96036B-F6BE-4E04-9FD1-626DB9576C33}" type="parTrans" cxnId="{3A49C474-5995-43BC-A7A6-8C62C4614D82}">
      <dgm:prSet/>
      <dgm:spPr/>
      <dgm:t>
        <a:bodyPr/>
        <a:lstStyle/>
        <a:p>
          <a:endParaRPr lang="it-IT"/>
        </a:p>
      </dgm:t>
    </dgm:pt>
    <dgm:pt modelId="{11DAFD5A-4F35-495C-B9AF-237779EC710A}" type="sibTrans" cxnId="{3A49C474-5995-43BC-A7A6-8C62C4614D82}">
      <dgm:prSet/>
      <dgm:spPr/>
      <dgm:t>
        <a:bodyPr/>
        <a:lstStyle/>
        <a:p>
          <a:endParaRPr lang="it-IT"/>
        </a:p>
      </dgm:t>
    </dgm:pt>
    <dgm:pt modelId="{D2345311-7170-436A-B065-3C53F9E66D1E}">
      <dgm:prSet phldrT="[Testo]"/>
      <dgm:spPr/>
      <dgm:t>
        <a:bodyPr/>
        <a:lstStyle/>
        <a:p>
          <a:r>
            <a:rPr lang="it-IT" dirty="0"/>
            <a:t>Indicatori di rendimento corretti per il rischio</a:t>
          </a:r>
        </a:p>
      </dgm:t>
    </dgm:pt>
    <dgm:pt modelId="{F73E0C63-2A30-4D10-A0D8-68E6F995EF9E}" type="parTrans" cxnId="{083E11A0-F55E-4C99-A9E4-F5D89BE4BC62}">
      <dgm:prSet/>
      <dgm:spPr/>
      <dgm:t>
        <a:bodyPr/>
        <a:lstStyle/>
        <a:p>
          <a:endParaRPr lang="it-IT"/>
        </a:p>
      </dgm:t>
    </dgm:pt>
    <dgm:pt modelId="{72526262-B0F4-4E9B-84D5-4EC015F1E1AC}" type="sibTrans" cxnId="{083E11A0-F55E-4C99-A9E4-F5D89BE4BC62}">
      <dgm:prSet/>
      <dgm:spPr/>
      <dgm:t>
        <a:bodyPr/>
        <a:lstStyle/>
        <a:p>
          <a:endParaRPr lang="it-IT"/>
        </a:p>
      </dgm:t>
    </dgm:pt>
    <dgm:pt modelId="{485EE6E4-2CEF-45E2-B4B6-F1AAFE426737}">
      <dgm:prSet phldrT="[Testo]"/>
      <dgm:spPr/>
      <dgm:t>
        <a:bodyPr/>
        <a:lstStyle/>
        <a:p>
          <a:r>
            <a:rPr lang="it-IT" dirty="0"/>
            <a:t>Modelli di valutazione del cambiamento e del grado di soddisfazione delle aspettative dei diversi portatori di interesse</a:t>
          </a:r>
        </a:p>
      </dgm:t>
    </dgm:pt>
    <dgm:pt modelId="{00C30F41-E8FA-41EB-ADCD-6FDA5EB5D3A4}" type="parTrans" cxnId="{6CC759D3-1B71-498A-9D18-62CF68E1189B}">
      <dgm:prSet/>
      <dgm:spPr/>
      <dgm:t>
        <a:bodyPr/>
        <a:lstStyle/>
        <a:p>
          <a:endParaRPr lang="it-IT"/>
        </a:p>
      </dgm:t>
    </dgm:pt>
    <dgm:pt modelId="{EDA59B96-DD50-47DD-A800-860D039553F3}" type="sibTrans" cxnId="{6CC759D3-1B71-498A-9D18-62CF68E1189B}">
      <dgm:prSet/>
      <dgm:spPr/>
      <dgm:t>
        <a:bodyPr/>
        <a:lstStyle/>
        <a:p>
          <a:endParaRPr lang="it-IT"/>
        </a:p>
      </dgm:t>
    </dgm:pt>
    <dgm:pt modelId="{0C4D0C3B-CAD3-46C8-AAEA-A60D42A66040}" type="pres">
      <dgm:prSet presAssocID="{5A48B1F4-8544-40DF-82FA-0DB8F7383149}" presName="Name0" presStyleCnt="0">
        <dgm:presLayoutVars>
          <dgm:chPref val="1"/>
          <dgm:dir/>
          <dgm:animOne val="branch"/>
          <dgm:animLvl val="lvl"/>
          <dgm:resizeHandles/>
        </dgm:presLayoutVars>
      </dgm:prSet>
      <dgm:spPr/>
    </dgm:pt>
    <dgm:pt modelId="{56C7CDC7-2206-461D-A51A-7BEF31E537D5}" type="pres">
      <dgm:prSet presAssocID="{912EDB1F-FAB7-45C7-81B7-A5FDC96D2D88}" presName="vertOne" presStyleCnt="0"/>
      <dgm:spPr/>
    </dgm:pt>
    <dgm:pt modelId="{6C0E2724-099A-4899-9D82-8B257C2A4D1E}" type="pres">
      <dgm:prSet presAssocID="{912EDB1F-FAB7-45C7-81B7-A5FDC96D2D88}" presName="txOne" presStyleLbl="node0" presStyleIdx="0" presStyleCnt="1" custLinFactY="-1640" custLinFactNeighborX="-25055" custLinFactNeighborY="-100000">
        <dgm:presLayoutVars>
          <dgm:chPref val="3"/>
        </dgm:presLayoutVars>
      </dgm:prSet>
      <dgm:spPr/>
    </dgm:pt>
    <dgm:pt modelId="{1A69CF3C-0328-4749-986A-B1B9232B8C0E}" type="pres">
      <dgm:prSet presAssocID="{912EDB1F-FAB7-45C7-81B7-A5FDC96D2D88}" presName="parTransOne" presStyleCnt="0"/>
      <dgm:spPr/>
    </dgm:pt>
    <dgm:pt modelId="{2077F886-65A5-49D5-96AF-B53C7566EB17}" type="pres">
      <dgm:prSet presAssocID="{912EDB1F-FAB7-45C7-81B7-A5FDC96D2D88}" presName="horzOne" presStyleCnt="0"/>
      <dgm:spPr/>
    </dgm:pt>
    <dgm:pt modelId="{048CBA4D-7688-4577-9FAA-FA5BAFEACB55}" type="pres">
      <dgm:prSet presAssocID="{CA87167D-130B-429F-8AB2-3F23A278549C}" presName="vertTwo" presStyleCnt="0"/>
      <dgm:spPr/>
    </dgm:pt>
    <dgm:pt modelId="{E0F3E798-2D38-4024-998A-980B521B4466}" type="pres">
      <dgm:prSet presAssocID="{CA87167D-130B-429F-8AB2-3F23A278549C}" presName="txTwo" presStyleLbl="node2" presStyleIdx="0" presStyleCnt="2">
        <dgm:presLayoutVars>
          <dgm:chPref val="3"/>
        </dgm:presLayoutVars>
      </dgm:prSet>
      <dgm:spPr/>
    </dgm:pt>
    <dgm:pt modelId="{51A7C070-362F-4B3D-B751-FE00D979DC7B}" type="pres">
      <dgm:prSet presAssocID="{CA87167D-130B-429F-8AB2-3F23A278549C}" presName="parTransTwo" presStyleCnt="0"/>
      <dgm:spPr/>
    </dgm:pt>
    <dgm:pt modelId="{DA2E830D-2860-46BE-AA39-F230B8D21B89}" type="pres">
      <dgm:prSet presAssocID="{CA87167D-130B-429F-8AB2-3F23A278549C}" presName="horzTwo" presStyleCnt="0"/>
      <dgm:spPr/>
    </dgm:pt>
    <dgm:pt modelId="{F32D12A1-224B-454C-8989-A94F7BB4DB2D}" type="pres">
      <dgm:prSet presAssocID="{5CEDD33F-D1BA-4A97-85C4-96A5E85B4BDC}" presName="vertThree" presStyleCnt="0"/>
      <dgm:spPr/>
    </dgm:pt>
    <dgm:pt modelId="{97B5F016-6A42-4693-AB86-E4A4897C9871}" type="pres">
      <dgm:prSet presAssocID="{5CEDD33F-D1BA-4A97-85C4-96A5E85B4BDC}" presName="txThree" presStyleLbl="node3" presStyleIdx="0" presStyleCnt="2">
        <dgm:presLayoutVars>
          <dgm:chPref val="3"/>
        </dgm:presLayoutVars>
      </dgm:prSet>
      <dgm:spPr/>
    </dgm:pt>
    <dgm:pt modelId="{CFC80DB1-832B-41FB-B07E-65E388BD012E}" type="pres">
      <dgm:prSet presAssocID="{5CEDD33F-D1BA-4A97-85C4-96A5E85B4BDC}" presName="parTransThree" presStyleCnt="0"/>
      <dgm:spPr/>
    </dgm:pt>
    <dgm:pt modelId="{D68E6E05-49DE-4CF3-A0FF-C3B10D126CE9}" type="pres">
      <dgm:prSet presAssocID="{5CEDD33F-D1BA-4A97-85C4-96A5E85B4BDC}" presName="horzThree" presStyleCnt="0"/>
      <dgm:spPr/>
    </dgm:pt>
    <dgm:pt modelId="{861865EF-3DC5-4F6B-8C92-00914F252A7F}" type="pres">
      <dgm:prSet presAssocID="{D2345311-7170-436A-B065-3C53F9E66D1E}" presName="vertFour" presStyleCnt="0">
        <dgm:presLayoutVars>
          <dgm:chPref val="3"/>
        </dgm:presLayoutVars>
      </dgm:prSet>
      <dgm:spPr/>
    </dgm:pt>
    <dgm:pt modelId="{70FBA1F9-DDA8-4CE2-9B0D-EEFA3BD818A2}" type="pres">
      <dgm:prSet presAssocID="{D2345311-7170-436A-B065-3C53F9E66D1E}" presName="txFour" presStyleLbl="node4" presStyleIdx="0" presStyleCnt="2">
        <dgm:presLayoutVars>
          <dgm:chPref val="3"/>
        </dgm:presLayoutVars>
      </dgm:prSet>
      <dgm:spPr/>
    </dgm:pt>
    <dgm:pt modelId="{1C44A8E2-3995-46D2-B89D-8EDF1586B727}" type="pres">
      <dgm:prSet presAssocID="{D2345311-7170-436A-B065-3C53F9E66D1E}" presName="horzFour" presStyleCnt="0"/>
      <dgm:spPr/>
    </dgm:pt>
    <dgm:pt modelId="{88E76E96-4F16-4295-9180-CED56F786970}" type="pres">
      <dgm:prSet presAssocID="{DA402C50-44B6-428F-8C1C-9B58E94E9FD3}" presName="sibSpaceTwo" presStyleCnt="0"/>
      <dgm:spPr/>
    </dgm:pt>
    <dgm:pt modelId="{C41EA832-4CE3-4C53-9B5B-9FCD2D94E192}" type="pres">
      <dgm:prSet presAssocID="{5E084B22-C299-4418-A9A3-3D26989CD325}" presName="vertTwo" presStyleCnt="0"/>
      <dgm:spPr/>
    </dgm:pt>
    <dgm:pt modelId="{1A2207D1-C969-4322-8AF9-415F54BE2C18}" type="pres">
      <dgm:prSet presAssocID="{5E084B22-C299-4418-A9A3-3D26989CD325}" presName="txTwo" presStyleLbl="node2" presStyleIdx="1" presStyleCnt="2">
        <dgm:presLayoutVars>
          <dgm:chPref val="3"/>
        </dgm:presLayoutVars>
      </dgm:prSet>
      <dgm:spPr/>
    </dgm:pt>
    <dgm:pt modelId="{A494E7C4-330D-4B27-A051-2865200A6C92}" type="pres">
      <dgm:prSet presAssocID="{5E084B22-C299-4418-A9A3-3D26989CD325}" presName="parTransTwo" presStyleCnt="0"/>
      <dgm:spPr/>
    </dgm:pt>
    <dgm:pt modelId="{4C44F395-2F2B-4332-8CF1-9954F117AC89}" type="pres">
      <dgm:prSet presAssocID="{5E084B22-C299-4418-A9A3-3D26989CD325}" presName="horzTwo" presStyleCnt="0"/>
      <dgm:spPr/>
    </dgm:pt>
    <dgm:pt modelId="{62569B35-9426-497F-A60C-7DE039A40E9A}" type="pres">
      <dgm:prSet presAssocID="{74C5EA1B-E5D2-40D0-A1C8-D580F9D2894E}" presName="vertThree" presStyleCnt="0"/>
      <dgm:spPr/>
    </dgm:pt>
    <dgm:pt modelId="{ECE85B03-F4D9-4135-B437-F02973DA87A7}" type="pres">
      <dgm:prSet presAssocID="{74C5EA1B-E5D2-40D0-A1C8-D580F9D2894E}" presName="txThree" presStyleLbl="node3" presStyleIdx="1" presStyleCnt="2">
        <dgm:presLayoutVars>
          <dgm:chPref val="3"/>
        </dgm:presLayoutVars>
      </dgm:prSet>
      <dgm:spPr/>
    </dgm:pt>
    <dgm:pt modelId="{9C2AC895-9CB8-4CB9-95A6-68B9CFE179D9}" type="pres">
      <dgm:prSet presAssocID="{74C5EA1B-E5D2-40D0-A1C8-D580F9D2894E}" presName="parTransThree" presStyleCnt="0"/>
      <dgm:spPr/>
    </dgm:pt>
    <dgm:pt modelId="{CF6B4C74-2C1C-4DFF-B74C-01679887E1D8}" type="pres">
      <dgm:prSet presAssocID="{74C5EA1B-E5D2-40D0-A1C8-D580F9D2894E}" presName="horzThree" presStyleCnt="0"/>
      <dgm:spPr/>
    </dgm:pt>
    <dgm:pt modelId="{F0A53AD9-B47B-4890-A74F-E1D115F65A73}" type="pres">
      <dgm:prSet presAssocID="{485EE6E4-2CEF-45E2-B4B6-F1AAFE426737}" presName="vertFour" presStyleCnt="0">
        <dgm:presLayoutVars>
          <dgm:chPref val="3"/>
        </dgm:presLayoutVars>
      </dgm:prSet>
      <dgm:spPr/>
    </dgm:pt>
    <dgm:pt modelId="{4C7235F3-91E8-40FA-ABE1-C6B45F2F4641}" type="pres">
      <dgm:prSet presAssocID="{485EE6E4-2CEF-45E2-B4B6-F1AAFE426737}" presName="txFour" presStyleLbl="node4" presStyleIdx="1" presStyleCnt="2" custLinFactNeighborX="77">
        <dgm:presLayoutVars>
          <dgm:chPref val="3"/>
        </dgm:presLayoutVars>
      </dgm:prSet>
      <dgm:spPr/>
    </dgm:pt>
    <dgm:pt modelId="{25982246-613B-4FF0-9375-B24EA11C5BD6}" type="pres">
      <dgm:prSet presAssocID="{485EE6E4-2CEF-45E2-B4B6-F1AAFE426737}" presName="horzFour" presStyleCnt="0"/>
      <dgm:spPr/>
    </dgm:pt>
  </dgm:ptLst>
  <dgm:cxnLst>
    <dgm:cxn modelId="{6E2C8703-6717-4B33-868B-7860ABD0AE39}" type="presOf" srcId="{912EDB1F-FAB7-45C7-81B7-A5FDC96D2D88}" destId="{6C0E2724-099A-4899-9D82-8B257C2A4D1E}" srcOrd="0" destOrd="0" presId="urn:microsoft.com/office/officeart/2005/8/layout/hierarchy4"/>
    <dgm:cxn modelId="{A1C7C912-713E-45E9-B170-081DA9CF13E2}" srcId="{912EDB1F-FAB7-45C7-81B7-A5FDC96D2D88}" destId="{CA87167D-130B-429F-8AB2-3F23A278549C}" srcOrd="0" destOrd="0" parTransId="{285E0F28-0518-4558-8054-955C0B5BB208}" sibTransId="{DA402C50-44B6-428F-8C1C-9B58E94E9FD3}"/>
    <dgm:cxn modelId="{829A5C29-F2F8-4BB6-9CB4-6D5A0D0D33E9}" srcId="{CA87167D-130B-429F-8AB2-3F23A278549C}" destId="{5CEDD33F-D1BA-4A97-85C4-96A5E85B4BDC}" srcOrd="0" destOrd="0" parTransId="{5F42860A-E9B6-401E-AE4D-3448B7E3BCFF}" sibTransId="{E1A380BF-34A5-4362-ADA7-4EA6AEE06100}"/>
    <dgm:cxn modelId="{54D2C451-69AE-4DF0-8E3E-83EC400F4384}" srcId="{5A48B1F4-8544-40DF-82FA-0DB8F7383149}" destId="{912EDB1F-FAB7-45C7-81B7-A5FDC96D2D88}" srcOrd="0" destOrd="0" parTransId="{C09C362F-3D59-4940-AC60-B69AD03B81FE}" sibTransId="{9DE79A4C-681E-4C37-91E1-CBEDDAA7C4F1}"/>
    <dgm:cxn modelId="{F74AA167-5127-439C-9385-28812BF7A540}" type="presOf" srcId="{74C5EA1B-E5D2-40D0-A1C8-D580F9D2894E}" destId="{ECE85B03-F4D9-4135-B437-F02973DA87A7}" srcOrd="0" destOrd="0" presId="urn:microsoft.com/office/officeart/2005/8/layout/hierarchy4"/>
    <dgm:cxn modelId="{0E98A96E-D13A-4585-896A-9BB8DFCDDCCF}" type="presOf" srcId="{5A48B1F4-8544-40DF-82FA-0DB8F7383149}" destId="{0C4D0C3B-CAD3-46C8-AAEA-A60D42A66040}" srcOrd="0" destOrd="0" presId="urn:microsoft.com/office/officeart/2005/8/layout/hierarchy4"/>
    <dgm:cxn modelId="{3A49C474-5995-43BC-A7A6-8C62C4614D82}" srcId="{5E084B22-C299-4418-A9A3-3D26989CD325}" destId="{74C5EA1B-E5D2-40D0-A1C8-D580F9D2894E}" srcOrd="0" destOrd="0" parTransId="{1D96036B-F6BE-4E04-9FD1-626DB9576C33}" sibTransId="{11DAFD5A-4F35-495C-B9AF-237779EC710A}"/>
    <dgm:cxn modelId="{6B9DF977-34B9-4514-9FB3-3FFE9764CD99}" type="presOf" srcId="{485EE6E4-2CEF-45E2-B4B6-F1AAFE426737}" destId="{4C7235F3-91E8-40FA-ABE1-C6B45F2F4641}" srcOrd="0" destOrd="0" presId="urn:microsoft.com/office/officeart/2005/8/layout/hierarchy4"/>
    <dgm:cxn modelId="{0EA95F87-5FA1-4583-AE2C-5E0D3678BC2D}" type="presOf" srcId="{D2345311-7170-436A-B065-3C53F9E66D1E}" destId="{70FBA1F9-DDA8-4CE2-9B0D-EEFA3BD818A2}" srcOrd="0" destOrd="0" presId="urn:microsoft.com/office/officeart/2005/8/layout/hierarchy4"/>
    <dgm:cxn modelId="{6229E58E-4937-49AE-8082-BEA159854CD0}" type="presOf" srcId="{5E084B22-C299-4418-A9A3-3D26989CD325}" destId="{1A2207D1-C969-4322-8AF9-415F54BE2C18}" srcOrd="0" destOrd="0" presId="urn:microsoft.com/office/officeart/2005/8/layout/hierarchy4"/>
    <dgm:cxn modelId="{083E11A0-F55E-4C99-A9E4-F5D89BE4BC62}" srcId="{5CEDD33F-D1BA-4A97-85C4-96A5E85B4BDC}" destId="{D2345311-7170-436A-B065-3C53F9E66D1E}" srcOrd="0" destOrd="0" parTransId="{F73E0C63-2A30-4D10-A0D8-68E6F995EF9E}" sibTransId="{72526262-B0F4-4E9B-84D5-4EC015F1E1AC}"/>
    <dgm:cxn modelId="{6CC759D3-1B71-498A-9D18-62CF68E1189B}" srcId="{74C5EA1B-E5D2-40D0-A1C8-D580F9D2894E}" destId="{485EE6E4-2CEF-45E2-B4B6-F1AAFE426737}" srcOrd="0" destOrd="0" parTransId="{00C30F41-E8FA-41EB-ADCD-6FDA5EB5D3A4}" sibTransId="{EDA59B96-DD50-47DD-A800-860D039553F3}"/>
    <dgm:cxn modelId="{1FB019D9-66F8-44D8-82DF-5DD4B5FECF9A}" srcId="{912EDB1F-FAB7-45C7-81B7-A5FDC96D2D88}" destId="{5E084B22-C299-4418-A9A3-3D26989CD325}" srcOrd="1" destOrd="0" parTransId="{CB3058F3-4E28-4232-9685-75ADA16D7E96}" sibTransId="{FEA33420-2A81-451D-BBFE-70DE19E46560}"/>
    <dgm:cxn modelId="{A82A40F5-7BD9-4768-B1CC-F624EA0E8906}" type="presOf" srcId="{5CEDD33F-D1BA-4A97-85C4-96A5E85B4BDC}" destId="{97B5F016-6A42-4693-AB86-E4A4897C9871}" srcOrd="0" destOrd="0" presId="urn:microsoft.com/office/officeart/2005/8/layout/hierarchy4"/>
    <dgm:cxn modelId="{089DE5FE-F81F-4488-8186-32234F55E638}" type="presOf" srcId="{CA87167D-130B-429F-8AB2-3F23A278549C}" destId="{E0F3E798-2D38-4024-998A-980B521B4466}" srcOrd="0" destOrd="0" presId="urn:microsoft.com/office/officeart/2005/8/layout/hierarchy4"/>
    <dgm:cxn modelId="{D994B299-A1F5-45C6-B40E-D3F3F392377F}" type="presParOf" srcId="{0C4D0C3B-CAD3-46C8-AAEA-A60D42A66040}" destId="{56C7CDC7-2206-461D-A51A-7BEF31E537D5}" srcOrd="0" destOrd="0" presId="urn:microsoft.com/office/officeart/2005/8/layout/hierarchy4"/>
    <dgm:cxn modelId="{33A84D92-9AD8-436A-8D24-944F9F520434}" type="presParOf" srcId="{56C7CDC7-2206-461D-A51A-7BEF31E537D5}" destId="{6C0E2724-099A-4899-9D82-8B257C2A4D1E}" srcOrd="0" destOrd="0" presId="urn:microsoft.com/office/officeart/2005/8/layout/hierarchy4"/>
    <dgm:cxn modelId="{94DCFBC2-DC43-407D-ADF0-9FE1C07AA3F7}" type="presParOf" srcId="{56C7CDC7-2206-461D-A51A-7BEF31E537D5}" destId="{1A69CF3C-0328-4749-986A-B1B9232B8C0E}" srcOrd="1" destOrd="0" presId="urn:microsoft.com/office/officeart/2005/8/layout/hierarchy4"/>
    <dgm:cxn modelId="{E4E17F72-A845-41C3-8ADB-619511B3DC84}" type="presParOf" srcId="{56C7CDC7-2206-461D-A51A-7BEF31E537D5}" destId="{2077F886-65A5-49D5-96AF-B53C7566EB17}" srcOrd="2" destOrd="0" presId="urn:microsoft.com/office/officeart/2005/8/layout/hierarchy4"/>
    <dgm:cxn modelId="{4D6116D3-49EB-419D-B242-63C22E7818EF}" type="presParOf" srcId="{2077F886-65A5-49D5-96AF-B53C7566EB17}" destId="{048CBA4D-7688-4577-9FAA-FA5BAFEACB55}" srcOrd="0" destOrd="0" presId="urn:microsoft.com/office/officeart/2005/8/layout/hierarchy4"/>
    <dgm:cxn modelId="{65689C77-5287-432F-A4E7-8E78DE5EDA66}" type="presParOf" srcId="{048CBA4D-7688-4577-9FAA-FA5BAFEACB55}" destId="{E0F3E798-2D38-4024-998A-980B521B4466}" srcOrd="0" destOrd="0" presId="urn:microsoft.com/office/officeart/2005/8/layout/hierarchy4"/>
    <dgm:cxn modelId="{34B0E732-DDB3-48F3-ADAA-F4C8F329BD57}" type="presParOf" srcId="{048CBA4D-7688-4577-9FAA-FA5BAFEACB55}" destId="{51A7C070-362F-4B3D-B751-FE00D979DC7B}" srcOrd="1" destOrd="0" presId="urn:microsoft.com/office/officeart/2005/8/layout/hierarchy4"/>
    <dgm:cxn modelId="{5BF0498B-C510-4FA7-86BF-8A2846E98966}" type="presParOf" srcId="{048CBA4D-7688-4577-9FAA-FA5BAFEACB55}" destId="{DA2E830D-2860-46BE-AA39-F230B8D21B89}" srcOrd="2" destOrd="0" presId="urn:microsoft.com/office/officeart/2005/8/layout/hierarchy4"/>
    <dgm:cxn modelId="{E78E91FA-A179-46BA-9F88-79B4E94062C7}" type="presParOf" srcId="{DA2E830D-2860-46BE-AA39-F230B8D21B89}" destId="{F32D12A1-224B-454C-8989-A94F7BB4DB2D}" srcOrd="0" destOrd="0" presId="urn:microsoft.com/office/officeart/2005/8/layout/hierarchy4"/>
    <dgm:cxn modelId="{71844864-0F48-45A7-8E32-A2D7D18F5A7A}" type="presParOf" srcId="{F32D12A1-224B-454C-8989-A94F7BB4DB2D}" destId="{97B5F016-6A42-4693-AB86-E4A4897C9871}" srcOrd="0" destOrd="0" presId="urn:microsoft.com/office/officeart/2005/8/layout/hierarchy4"/>
    <dgm:cxn modelId="{9BF0F724-249A-4AEA-8F95-C09CF838731E}" type="presParOf" srcId="{F32D12A1-224B-454C-8989-A94F7BB4DB2D}" destId="{CFC80DB1-832B-41FB-B07E-65E388BD012E}" srcOrd="1" destOrd="0" presId="urn:microsoft.com/office/officeart/2005/8/layout/hierarchy4"/>
    <dgm:cxn modelId="{C169197C-8AA9-489D-B997-0368D23B07B4}" type="presParOf" srcId="{F32D12A1-224B-454C-8989-A94F7BB4DB2D}" destId="{D68E6E05-49DE-4CF3-A0FF-C3B10D126CE9}" srcOrd="2" destOrd="0" presId="urn:microsoft.com/office/officeart/2005/8/layout/hierarchy4"/>
    <dgm:cxn modelId="{40051AE3-6DED-44FA-8AEC-71B006135360}" type="presParOf" srcId="{D68E6E05-49DE-4CF3-A0FF-C3B10D126CE9}" destId="{861865EF-3DC5-4F6B-8C92-00914F252A7F}" srcOrd="0" destOrd="0" presId="urn:microsoft.com/office/officeart/2005/8/layout/hierarchy4"/>
    <dgm:cxn modelId="{155D1B40-ACB2-4E53-9B7E-4BE3EC692113}" type="presParOf" srcId="{861865EF-3DC5-4F6B-8C92-00914F252A7F}" destId="{70FBA1F9-DDA8-4CE2-9B0D-EEFA3BD818A2}" srcOrd="0" destOrd="0" presId="urn:microsoft.com/office/officeart/2005/8/layout/hierarchy4"/>
    <dgm:cxn modelId="{32238C46-AAF4-4B5A-9F9A-5733E64A1BD2}" type="presParOf" srcId="{861865EF-3DC5-4F6B-8C92-00914F252A7F}" destId="{1C44A8E2-3995-46D2-B89D-8EDF1586B727}" srcOrd="1" destOrd="0" presId="urn:microsoft.com/office/officeart/2005/8/layout/hierarchy4"/>
    <dgm:cxn modelId="{99AA08B5-6965-48ED-A1DD-90018DD916F1}" type="presParOf" srcId="{2077F886-65A5-49D5-96AF-B53C7566EB17}" destId="{88E76E96-4F16-4295-9180-CED56F786970}" srcOrd="1" destOrd="0" presId="urn:microsoft.com/office/officeart/2005/8/layout/hierarchy4"/>
    <dgm:cxn modelId="{2919FE28-D9D7-42E1-B86B-77B57DEF66B1}" type="presParOf" srcId="{2077F886-65A5-49D5-96AF-B53C7566EB17}" destId="{C41EA832-4CE3-4C53-9B5B-9FCD2D94E192}" srcOrd="2" destOrd="0" presId="urn:microsoft.com/office/officeart/2005/8/layout/hierarchy4"/>
    <dgm:cxn modelId="{0319BC2E-6B3F-45B1-9D4C-B051DD4FD13E}" type="presParOf" srcId="{C41EA832-4CE3-4C53-9B5B-9FCD2D94E192}" destId="{1A2207D1-C969-4322-8AF9-415F54BE2C18}" srcOrd="0" destOrd="0" presId="urn:microsoft.com/office/officeart/2005/8/layout/hierarchy4"/>
    <dgm:cxn modelId="{BA5B4875-E093-404A-BF83-DF37C08D81ED}" type="presParOf" srcId="{C41EA832-4CE3-4C53-9B5B-9FCD2D94E192}" destId="{A494E7C4-330D-4B27-A051-2865200A6C92}" srcOrd="1" destOrd="0" presId="urn:microsoft.com/office/officeart/2005/8/layout/hierarchy4"/>
    <dgm:cxn modelId="{6626292B-6CBB-4A6D-AAB3-9CF2CB3BB9AF}" type="presParOf" srcId="{C41EA832-4CE3-4C53-9B5B-9FCD2D94E192}" destId="{4C44F395-2F2B-4332-8CF1-9954F117AC89}" srcOrd="2" destOrd="0" presId="urn:microsoft.com/office/officeart/2005/8/layout/hierarchy4"/>
    <dgm:cxn modelId="{44C8500E-B105-4207-962F-A1D01B565F18}" type="presParOf" srcId="{4C44F395-2F2B-4332-8CF1-9954F117AC89}" destId="{62569B35-9426-497F-A60C-7DE039A40E9A}" srcOrd="0" destOrd="0" presId="urn:microsoft.com/office/officeart/2005/8/layout/hierarchy4"/>
    <dgm:cxn modelId="{BB1A6827-DEBC-45E1-B8A5-5425B65F0CEE}" type="presParOf" srcId="{62569B35-9426-497F-A60C-7DE039A40E9A}" destId="{ECE85B03-F4D9-4135-B437-F02973DA87A7}" srcOrd="0" destOrd="0" presId="urn:microsoft.com/office/officeart/2005/8/layout/hierarchy4"/>
    <dgm:cxn modelId="{34A0FE35-55B9-4A0F-8854-797B88245B66}" type="presParOf" srcId="{62569B35-9426-497F-A60C-7DE039A40E9A}" destId="{9C2AC895-9CB8-4CB9-95A6-68B9CFE179D9}" srcOrd="1" destOrd="0" presId="urn:microsoft.com/office/officeart/2005/8/layout/hierarchy4"/>
    <dgm:cxn modelId="{39B29837-E865-47F3-A646-F840357B6103}" type="presParOf" srcId="{62569B35-9426-497F-A60C-7DE039A40E9A}" destId="{CF6B4C74-2C1C-4DFF-B74C-01679887E1D8}" srcOrd="2" destOrd="0" presId="urn:microsoft.com/office/officeart/2005/8/layout/hierarchy4"/>
    <dgm:cxn modelId="{20CA72EE-6D99-41D6-9095-6B21C3DB1EDC}" type="presParOf" srcId="{CF6B4C74-2C1C-4DFF-B74C-01679887E1D8}" destId="{F0A53AD9-B47B-4890-A74F-E1D115F65A73}" srcOrd="0" destOrd="0" presId="urn:microsoft.com/office/officeart/2005/8/layout/hierarchy4"/>
    <dgm:cxn modelId="{497667C6-C58F-4BAE-8318-7ED703B7F5CB}" type="presParOf" srcId="{F0A53AD9-B47B-4890-A74F-E1D115F65A73}" destId="{4C7235F3-91E8-40FA-ABE1-C6B45F2F4641}" srcOrd="0" destOrd="0" presId="urn:microsoft.com/office/officeart/2005/8/layout/hierarchy4"/>
    <dgm:cxn modelId="{40CD8F4C-1BC7-4001-8AB4-10E0B37B0CDF}" type="presParOf" srcId="{F0A53AD9-B47B-4890-A74F-E1D115F65A73}" destId="{25982246-613B-4FF0-9375-B24EA11C5BD6}"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10E912-ED19-4796-B08C-41B5754E43B1}" type="doc">
      <dgm:prSet loTypeId="urn:microsoft.com/office/officeart/2005/8/layout/process2" loCatId="process" qsTypeId="urn:microsoft.com/office/officeart/2005/8/quickstyle/simple1" qsCatId="simple" csTypeId="urn:microsoft.com/office/officeart/2005/8/colors/accent2_5" csCatId="accent2" phldr="1"/>
      <dgm:spPr/>
    </dgm:pt>
    <dgm:pt modelId="{276C2C1A-9963-45D4-9FD6-B71B188EC70A}">
      <dgm:prSet phldrT="[Testo]"/>
      <dgm:spPr/>
      <dgm:t>
        <a:bodyPr/>
        <a:lstStyle/>
        <a:p>
          <a:r>
            <a:rPr lang="it-IT" dirty="0"/>
            <a:t>Analisi di contesto</a:t>
          </a:r>
        </a:p>
      </dgm:t>
    </dgm:pt>
    <dgm:pt modelId="{57BA9B31-40D7-43A9-99D7-8C30349F1D8A}" type="parTrans" cxnId="{AFF4AF2F-D4D9-4C17-820E-8FFCF5967A0B}">
      <dgm:prSet/>
      <dgm:spPr/>
      <dgm:t>
        <a:bodyPr/>
        <a:lstStyle/>
        <a:p>
          <a:endParaRPr lang="it-IT"/>
        </a:p>
      </dgm:t>
    </dgm:pt>
    <dgm:pt modelId="{9F9D3D35-BC49-48B3-95DF-328DA9AF227D}" type="sibTrans" cxnId="{AFF4AF2F-D4D9-4C17-820E-8FFCF5967A0B}">
      <dgm:prSet/>
      <dgm:spPr/>
      <dgm:t>
        <a:bodyPr/>
        <a:lstStyle/>
        <a:p>
          <a:endParaRPr lang="it-IT"/>
        </a:p>
      </dgm:t>
    </dgm:pt>
    <dgm:pt modelId="{6E56F3BB-1097-4A1F-B2E2-2DDB50948672}">
      <dgm:prSet phldrT="[Testo]"/>
      <dgm:spPr/>
      <dgm:t>
        <a:bodyPr/>
        <a:lstStyle/>
        <a:p>
          <a:r>
            <a:rPr lang="it-IT" dirty="0"/>
            <a:t>Mappatura e coinvolgimento degli </a:t>
          </a:r>
          <a:r>
            <a:rPr lang="it-IT" dirty="0" err="1"/>
            <a:t>stakeholder</a:t>
          </a:r>
          <a:endParaRPr lang="it-IT" dirty="0"/>
        </a:p>
      </dgm:t>
    </dgm:pt>
    <dgm:pt modelId="{18D81C9F-CF1D-475D-827F-90CE02F5E08F}" type="parTrans" cxnId="{529B664E-20E9-47BD-BB45-08F4499D2974}">
      <dgm:prSet/>
      <dgm:spPr/>
      <dgm:t>
        <a:bodyPr/>
        <a:lstStyle/>
        <a:p>
          <a:endParaRPr lang="it-IT"/>
        </a:p>
      </dgm:t>
    </dgm:pt>
    <dgm:pt modelId="{FD1D4717-AD14-4A7D-BE1D-C0EDAD0DA88F}" type="sibTrans" cxnId="{529B664E-20E9-47BD-BB45-08F4499D2974}">
      <dgm:prSet/>
      <dgm:spPr/>
      <dgm:t>
        <a:bodyPr/>
        <a:lstStyle/>
        <a:p>
          <a:endParaRPr lang="it-IT"/>
        </a:p>
      </dgm:t>
    </dgm:pt>
    <dgm:pt modelId="{1D2F2BA6-D398-4084-A0F5-5E5ACE957137}">
      <dgm:prSet phldrT="[Testo]"/>
      <dgm:spPr/>
      <dgm:t>
        <a:bodyPr/>
        <a:lstStyle/>
        <a:p>
          <a:r>
            <a:rPr lang="it-IT" dirty="0"/>
            <a:t>Definizione strumenti di misurazione</a:t>
          </a:r>
        </a:p>
      </dgm:t>
    </dgm:pt>
    <dgm:pt modelId="{A5F954A3-D0A7-42AF-85F4-BCFC1D543766}" type="parTrans" cxnId="{80C2C0C9-42CF-4541-BB08-4A838E89163D}">
      <dgm:prSet/>
      <dgm:spPr/>
      <dgm:t>
        <a:bodyPr/>
        <a:lstStyle/>
        <a:p>
          <a:endParaRPr lang="it-IT"/>
        </a:p>
      </dgm:t>
    </dgm:pt>
    <dgm:pt modelId="{16DFCC7B-C6E3-4EF0-AFDA-17BBA88CCC3F}" type="sibTrans" cxnId="{80C2C0C9-42CF-4541-BB08-4A838E89163D}">
      <dgm:prSet/>
      <dgm:spPr/>
      <dgm:t>
        <a:bodyPr/>
        <a:lstStyle/>
        <a:p>
          <a:endParaRPr lang="it-IT"/>
        </a:p>
      </dgm:t>
    </dgm:pt>
    <dgm:pt modelId="{EB832075-A25A-4B05-81E5-967F57EA73F9}">
      <dgm:prSet phldrT="[Testo]"/>
      <dgm:spPr/>
      <dgm:t>
        <a:bodyPr/>
        <a:lstStyle/>
        <a:p>
          <a:r>
            <a:rPr lang="it-IT" dirty="0"/>
            <a:t>Misurazione degli impatti</a:t>
          </a:r>
        </a:p>
      </dgm:t>
    </dgm:pt>
    <dgm:pt modelId="{44FC4565-377A-4482-B2D9-9ED9C0CC128A}" type="parTrans" cxnId="{C939A0E7-2EC4-4282-920C-292BE78AF555}">
      <dgm:prSet/>
      <dgm:spPr/>
      <dgm:t>
        <a:bodyPr/>
        <a:lstStyle/>
        <a:p>
          <a:endParaRPr lang="it-IT"/>
        </a:p>
      </dgm:t>
    </dgm:pt>
    <dgm:pt modelId="{19AA3C61-C782-49D4-9E50-71BF163D746B}" type="sibTrans" cxnId="{C939A0E7-2EC4-4282-920C-292BE78AF555}">
      <dgm:prSet/>
      <dgm:spPr/>
      <dgm:t>
        <a:bodyPr/>
        <a:lstStyle/>
        <a:p>
          <a:endParaRPr lang="it-IT"/>
        </a:p>
      </dgm:t>
    </dgm:pt>
    <dgm:pt modelId="{CEBCF4AC-A0E8-4E83-ACB9-90053D927B46}">
      <dgm:prSet phldrT="[Testo]"/>
      <dgm:spPr/>
      <dgm:t>
        <a:bodyPr/>
        <a:lstStyle/>
        <a:p>
          <a:r>
            <a:rPr lang="it-IT" dirty="0"/>
            <a:t>Monitoraggio e </a:t>
          </a:r>
          <a:r>
            <a:rPr lang="it-IT" dirty="0" err="1"/>
            <a:t>reporting</a:t>
          </a:r>
          <a:endParaRPr lang="it-IT" dirty="0"/>
        </a:p>
      </dgm:t>
    </dgm:pt>
    <dgm:pt modelId="{ADD21867-A158-44FD-95D9-87613D37E106}" type="parTrans" cxnId="{44C32BD4-89CE-4400-9A4F-054C3DB34202}">
      <dgm:prSet/>
      <dgm:spPr/>
      <dgm:t>
        <a:bodyPr/>
        <a:lstStyle/>
        <a:p>
          <a:endParaRPr lang="it-IT"/>
        </a:p>
      </dgm:t>
    </dgm:pt>
    <dgm:pt modelId="{099B004F-034F-4262-9EC9-BC386B9F8CED}" type="sibTrans" cxnId="{44C32BD4-89CE-4400-9A4F-054C3DB34202}">
      <dgm:prSet/>
      <dgm:spPr/>
      <dgm:t>
        <a:bodyPr/>
        <a:lstStyle/>
        <a:p>
          <a:endParaRPr lang="it-IT"/>
        </a:p>
      </dgm:t>
    </dgm:pt>
    <dgm:pt modelId="{DACF26BA-03DA-4C64-B93E-FE9AFB419860}">
      <dgm:prSet phldrT="[Testo]"/>
      <dgm:spPr/>
      <dgm:t>
        <a:bodyPr/>
        <a:lstStyle/>
        <a:p>
          <a:r>
            <a:rPr lang="it-IT" dirty="0"/>
            <a:t>Comprensione del processo di generazione dell’impatto</a:t>
          </a:r>
        </a:p>
      </dgm:t>
    </dgm:pt>
    <dgm:pt modelId="{2D6F5BBD-B70D-4753-A2DA-8FFC9F5025E9}" type="parTrans" cxnId="{96DE94F5-9D1A-45F7-9295-16337C4BDB04}">
      <dgm:prSet/>
      <dgm:spPr/>
      <dgm:t>
        <a:bodyPr/>
        <a:lstStyle/>
        <a:p>
          <a:endParaRPr lang="it-IT"/>
        </a:p>
      </dgm:t>
    </dgm:pt>
    <dgm:pt modelId="{89244BE9-494A-40B8-8D03-0453307B3B1F}" type="sibTrans" cxnId="{96DE94F5-9D1A-45F7-9295-16337C4BDB04}">
      <dgm:prSet/>
      <dgm:spPr/>
      <dgm:t>
        <a:bodyPr/>
        <a:lstStyle/>
        <a:p>
          <a:endParaRPr lang="it-IT"/>
        </a:p>
      </dgm:t>
    </dgm:pt>
    <dgm:pt modelId="{AA47A983-3239-4A00-84FF-F57AF9FDFE8B}" type="pres">
      <dgm:prSet presAssocID="{6610E912-ED19-4796-B08C-41B5754E43B1}" presName="linearFlow" presStyleCnt="0">
        <dgm:presLayoutVars>
          <dgm:resizeHandles val="exact"/>
        </dgm:presLayoutVars>
      </dgm:prSet>
      <dgm:spPr/>
    </dgm:pt>
    <dgm:pt modelId="{DB140EE6-5F28-4448-9CDC-E40C0B75514A}" type="pres">
      <dgm:prSet presAssocID="{276C2C1A-9963-45D4-9FD6-B71B188EC70A}" presName="node" presStyleLbl="node1" presStyleIdx="0" presStyleCnt="6">
        <dgm:presLayoutVars>
          <dgm:bulletEnabled val="1"/>
        </dgm:presLayoutVars>
      </dgm:prSet>
      <dgm:spPr/>
    </dgm:pt>
    <dgm:pt modelId="{C4F48548-8BAB-4B92-8D8B-5862D1146D20}" type="pres">
      <dgm:prSet presAssocID="{9F9D3D35-BC49-48B3-95DF-328DA9AF227D}" presName="sibTrans" presStyleLbl="sibTrans2D1" presStyleIdx="0" presStyleCnt="5"/>
      <dgm:spPr/>
    </dgm:pt>
    <dgm:pt modelId="{349BF01B-D704-43B2-A871-41608468463A}" type="pres">
      <dgm:prSet presAssocID="{9F9D3D35-BC49-48B3-95DF-328DA9AF227D}" presName="connectorText" presStyleLbl="sibTrans2D1" presStyleIdx="0" presStyleCnt="5"/>
      <dgm:spPr/>
    </dgm:pt>
    <dgm:pt modelId="{B55754B4-4998-4243-B5E7-BC8081C1B7D6}" type="pres">
      <dgm:prSet presAssocID="{6E56F3BB-1097-4A1F-B2E2-2DDB50948672}" presName="node" presStyleLbl="node1" presStyleIdx="1" presStyleCnt="6">
        <dgm:presLayoutVars>
          <dgm:bulletEnabled val="1"/>
        </dgm:presLayoutVars>
      </dgm:prSet>
      <dgm:spPr/>
    </dgm:pt>
    <dgm:pt modelId="{D12F8EF5-3898-4F01-81FF-15A5367F4041}" type="pres">
      <dgm:prSet presAssocID="{FD1D4717-AD14-4A7D-BE1D-C0EDAD0DA88F}" presName="sibTrans" presStyleLbl="sibTrans2D1" presStyleIdx="1" presStyleCnt="5"/>
      <dgm:spPr/>
    </dgm:pt>
    <dgm:pt modelId="{4008EA1D-7247-430B-80D0-F0520090B55C}" type="pres">
      <dgm:prSet presAssocID="{FD1D4717-AD14-4A7D-BE1D-C0EDAD0DA88F}" presName="connectorText" presStyleLbl="sibTrans2D1" presStyleIdx="1" presStyleCnt="5"/>
      <dgm:spPr/>
    </dgm:pt>
    <dgm:pt modelId="{605BC2F5-ACF4-44FE-BE5C-8A3FD5E537EB}" type="pres">
      <dgm:prSet presAssocID="{DACF26BA-03DA-4C64-B93E-FE9AFB419860}" presName="node" presStyleLbl="node1" presStyleIdx="2" presStyleCnt="6">
        <dgm:presLayoutVars>
          <dgm:bulletEnabled val="1"/>
        </dgm:presLayoutVars>
      </dgm:prSet>
      <dgm:spPr/>
    </dgm:pt>
    <dgm:pt modelId="{57469133-1708-45F7-AF1A-CE04747096F0}" type="pres">
      <dgm:prSet presAssocID="{89244BE9-494A-40B8-8D03-0453307B3B1F}" presName="sibTrans" presStyleLbl="sibTrans2D1" presStyleIdx="2" presStyleCnt="5"/>
      <dgm:spPr/>
    </dgm:pt>
    <dgm:pt modelId="{6A39A7A4-5D7A-4B02-976B-FC8130B2494E}" type="pres">
      <dgm:prSet presAssocID="{89244BE9-494A-40B8-8D03-0453307B3B1F}" presName="connectorText" presStyleLbl="sibTrans2D1" presStyleIdx="2" presStyleCnt="5"/>
      <dgm:spPr/>
    </dgm:pt>
    <dgm:pt modelId="{10006FD8-5117-4FCB-BD77-B4D24FFFC866}" type="pres">
      <dgm:prSet presAssocID="{1D2F2BA6-D398-4084-A0F5-5E5ACE957137}" presName="node" presStyleLbl="node1" presStyleIdx="3" presStyleCnt="6">
        <dgm:presLayoutVars>
          <dgm:bulletEnabled val="1"/>
        </dgm:presLayoutVars>
      </dgm:prSet>
      <dgm:spPr/>
    </dgm:pt>
    <dgm:pt modelId="{E4ED6273-4968-4B99-8507-3BF3EAAB470B}" type="pres">
      <dgm:prSet presAssocID="{16DFCC7B-C6E3-4EF0-AFDA-17BBA88CCC3F}" presName="sibTrans" presStyleLbl="sibTrans2D1" presStyleIdx="3" presStyleCnt="5"/>
      <dgm:spPr/>
    </dgm:pt>
    <dgm:pt modelId="{535733BD-665A-46E3-BAFE-020753042FA6}" type="pres">
      <dgm:prSet presAssocID="{16DFCC7B-C6E3-4EF0-AFDA-17BBA88CCC3F}" presName="connectorText" presStyleLbl="sibTrans2D1" presStyleIdx="3" presStyleCnt="5"/>
      <dgm:spPr/>
    </dgm:pt>
    <dgm:pt modelId="{2DE0EECB-F7C9-4642-AD45-0FA30E9B3D16}" type="pres">
      <dgm:prSet presAssocID="{EB832075-A25A-4B05-81E5-967F57EA73F9}" presName="node" presStyleLbl="node1" presStyleIdx="4" presStyleCnt="6">
        <dgm:presLayoutVars>
          <dgm:bulletEnabled val="1"/>
        </dgm:presLayoutVars>
      </dgm:prSet>
      <dgm:spPr/>
    </dgm:pt>
    <dgm:pt modelId="{640D294A-C327-45E8-A630-462421AF8319}" type="pres">
      <dgm:prSet presAssocID="{19AA3C61-C782-49D4-9E50-71BF163D746B}" presName="sibTrans" presStyleLbl="sibTrans2D1" presStyleIdx="4" presStyleCnt="5"/>
      <dgm:spPr/>
    </dgm:pt>
    <dgm:pt modelId="{F74B400B-04C3-4703-BE12-9A7277140DDB}" type="pres">
      <dgm:prSet presAssocID="{19AA3C61-C782-49D4-9E50-71BF163D746B}" presName="connectorText" presStyleLbl="sibTrans2D1" presStyleIdx="4" presStyleCnt="5"/>
      <dgm:spPr/>
    </dgm:pt>
    <dgm:pt modelId="{B7A0760E-6753-4C89-A4DE-66A33DFB3893}" type="pres">
      <dgm:prSet presAssocID="{CEBCF4AC-A0E8-4E83-ACB9-90053D927B46}" presName="node" presStyleLbl="node1" presStyleIdx="5" presStyleCnt="6">
        <dgm:presLayoutVars>
          <dgm:bulletEnabled val="1"/>
        </dgm:presLayoutVars>
      </dgm:prSet>
      <dgm:spPr/>
    </dgm:pt>
  </dgm:ptLst>
  <dgm:cxnLst>
    <dgm:cxn modelId="{F7886617-E5E0-4562-89DE-370C7C7000AC}" type="presOf" srcId="{276C2C1A-9963-45D4-9FD6-B71B188EC70A}" destId="{DB140EE6-5F28-4448-9CDC-E40C0B75514A}" srcOrd="0" destOrd="0" presId="urn:microsoft.com/office/officeart/2005/8/layout/process2"/>
    <dgm:cxn modelId="{3109931B-6D0A-40A3-A1A8-2F2C1F9129AA}" type="presOf" srcId="{DACF26BA-03DA-4C64-B93E-FE9AFB419860}" destId="{605BC2F5-ACF4-44FE-BE5C-8A3FD5E537EB}" srcOrd="0" destOrd="0" presId="urn:microsoft.com/office/officeart/2005/8/layout/process2"/>
    <dgm:cxn modelId="{AFF4AF2F-D4D9-4C17-820E-8FFCF5967A0B}" srcId="{6610E912-ED19-4796-B08C-41B5754E43B1}" destId="{276C2C1A-9963-45D4-9FD6-B71B188EC70A}" srcOrd="0" destOrd="0" parTransId="{57BA9B31-40D7-43A9-99D7-8C30349F1D8A}" sibTransId="{9F9D3D35-BC49-48B3-95DF-328DA9AF227D}"/>
    <dgm:cxn modelId="{7B74563A-2963-4183-A73A-387D1CFCA90B}" type="presOf" srcId="{16DFCC7B-C6E3-4EF0-AFDA-17BBA88CCC3F}" destId="{E4ED6273-4968-4B99-8507-3BF3EAAB470B}" srcOrd="0" destOrd="0" presId="urn:microsoft.com/office/officeart/2005/8/layout/process2"/>
    <dgm:cxn modelId="{7FC5B445-029C-4D42-B5F5-9529E4CBA657}" type="presOf" srcId="{FD1D4717-AD14-4A7D-BE1D-C0EDAD0DA88F}" destId="{D12F8EF5-3898-4F01-81FF-15A5367F4041}" srcOrd="0" destOrd="0" presId="urn:microsoft.com/office/officeart/2005/8/layout/process2"/>
    <dgm:cxn modelId="{25AD9847-C155-486A-9D02-56718A9BA97E}" type="presOf" srcId="{19AA3C61-C782-49D4-9E50-71BF163D746B}" destId="{F74B400B-04C3-4703-BE12-9A7277140DDB}" srcOrd="1" destOrd="0" presId="urn:microsoft.com/office/officeart/2005/8/layout/process2"/>
    <dgm:cxn modelId="{529B664E-20E9-47BD-BB45-08F4499D2974}" srcId="{6610E912-ED19-4796-B08C-41B5754E43B1}" destId="{6E56F3BB-1097-4A1F-B2E2-2DDB50948672}" srcOrd="1" destOrd="0" parTransId="{18D81C9F-CF1D-475D-827F-90CE02F5E08F}" sibTransId="{FD1D4717-AD14-4A7D-BE1D-C0EDAD0DA88F}"/>
    <dgm:cxn modelId="{FDA8D165-4B03-4CE6-9553-C9E005573F67}" type="presOf" srcId="{9F9D3D35-BC49-48B3-95DF-328DA9AF227D}" destId="{C4F48548-8BAB-4B92-8D8B-5862D1146D20}" srcOrd="0" destOrd="0" presId="urn:microsoft.com/office/officeart/2005/8/layout/process2"/>
    <dgm:cxn modelId="{58F1356A-60C2-4AF7-999D-0EA8D1B7A63E}" type="presOf" srcId="{EB832075-A25A-4B05-81E5-967F57EA73F9}" destId="{2DE0EECB-F7C9-4642-AD45-0FA30E9B3D16}" srcOrd="0" destOrd="0" presId="urn:microsoft.com/office/officeart/2005/8/layout/process2"/>
    <dgm:cxn modelId="{33E2108E-91EA-4BD5-A5EE-56EED5C4ED83}" type="presOf" srcId="{6610E912-ED19-4796-B08C-41B5754E43B1}" destId="{AA47A983-3239-4A00-84FF-F57AF9FDFE8B}" srcOrd="0" destOrd="0" presId="urn:microsoft.com/office/officeart/2005/8/layout/process2"/>
    <dgm:cxn modelId="{11D0F195-4837-415A-8715-75A540513259}" type="presOf" srcId="{1D2F2BA6-D398-4084-A0F5-5E5ACE957137}" destId="{10006FD8-5117-4FCB-BD77-B4D24FFFC866}" srcOrd="0" destOrd="0" presId="urn:microsoft.com/office/officeart/2005/8/layout/process2"/>
    <dgm:cxn modelId="{6DF70997-51AD-433D-A1BB-744EA5585EE8}" type="presOf" srcId="{89244BE9-494A-40B8-8D03-0453307B3B1F}" destId="{6A39A7A4-5D7A-4B02-976B-FC8130B2494E}" srcOrd="1" destOrd="0" presId="urn:microsoft.com/office/officeart/2005/8/layout/process2"/>
    <dgm:cxn modelId="{A022C6AF-D502-4AB8-86C1-5C4013245FBB}" type="presOf" srcId="{CEBCF4AC-A0E8-4E83-ACB9-90053D927B46}" destId="{B7A0760E-6753-4C89-A4DE-66A33DFB3893}" srcOrd="0" destOrd="0" presId="urn:microsoft.com/office/officeart/2005/8/layout/process2"/>
    <dgm:cxn modelId="{77B62FC2-7176-43ED-B2CE-0EC47F1C6E9A}" type="presOf" srcId="{19AA3C61-C782-49D4-9E50-71BF163D746B}" destId="{640D294A-C327-45E8-A630-462421AF8319}" srcOrd="0" destOrd="0" presId="urn:microsoft.com/office/officeart/2005/8/layout/process2"/>
    <dgm:cxn modelId="{0FD2EDC3-CD3F-46F6-B137-6864BEA7A786}" type="presOf" srcId="{16DFCC7B-C6E3-4EF0-AFDA-17BBA88CCC3F}" destId="{535733BD-665A-46E3-BAFE-020753042FA6}" srcOrd="1" destOrd="0" presId="urn:microsoft.com/office/officeart/2005/8/layout/process2"/>
    <dgm:cxn modelId="{80C2C0C9-42CF-4541-BB08-4A838E89163D}" srcId="{6610E912-ED19-4796-B08C-41B5754E43B1}" destId="{1D2F2BA6-D398-4084-A0F5-5E5ACE957137}" srcOrd="3" destOrd="0" parTransId="{A5F954A3-D0A7-42AF-85F4-BCFC1D543766}" sibTransId="{16DFCC7B-C6E3-4EF0-AFDA-17BBA88CCC3F}"/>
    <dgm:cxn modelId="{C336DBCB-FA80-42E7-8F2C-0358116BD293}" type="presOf" srcId="{6E56F3BB-1097-4A1F-B2E2-2DDB50948672}" destId="{B55754B4-4998-4243-B5E7-BC8081C1B7D6}" srcOrd="0" destOrd="0" presId="urn:microsoft.com/office/officeart/2005/8/layout/process2"/>
    <dgm:cxn modelId="{B92DCDD0-0C0D-47EB-BFFD-97F77A672C37}" type="presOf" srcId="{9F9D3D35-BC49-48B3-95DF-328DA9AF227D}" destId="{349BF01B-D704-43B2-A871-41608468463A}" srcOrd="1" destOrd="0" presId="urn:microsoft.com/office/officeart/2005/8/layout/process2"/>
    <dgm:cxn modelId="{B7231DD4-3778-46A3-B7FE-A07BAB8AF859}" type="presOf" srcId="{FD1D4717-AD14-4A7D-BE1D-C0EDAD0DA88F}" destId="{4008EA1D-7247-430B-80D0-F0520090B55C}" srcOrd="1" destOrd="0" presId="urn:microsoft.com/office/officeart/2005/8/layout/process2"/>
    <dgm:cxn modelId="{44C32BD4-89CE-4400-9A4F-054C3DB34202}" srcId="{6610E912-ED19-4796-B08C-41B5754E43B1}" destId="{CEBCF4AC-A0E8-4E83-ACB9-90053D927B46}" srcOrd="5" destOrd="0" parTransId="{ADD21867-A158-44FD-95D9-87613D37E106}" sibTransId="{099B004F-034F-4262-9EC9-BC386B9F8CED}"/>
    <dgm:cxn modelId="{32BE27D8-7D8C-47EC-AAE3-CABCACF56D54}" type="presOf" srcId="{89244BE9-494A-40B8-8D03-0453307B3B1F}" destId="{57469133-1708-45F7-AF1A-CE04747096F0}" srcOrd="0" destOrd="0" presId="urn:microsoft.com/office/officeart/2005/8/layout/process2"/>
    <dgm:cxn modelId="{C939A0E7-2EC4-4282-920C-292BE78AF555}" srcId="{6610E912-ED19-4796-B08C-41B5754E43B1}" destId="{EB832075-A25A-4B05-81E5-967F57EA73F9}" srcOrd="4" destOrd="0" parTransId="{44FC4565-377A-4482-B2D9-9ED9C0CC128A}" sibTransId="{19AA3C61-C782-49D4-9E50-71BF163D746B}"/>
    <dgm:cxn modelId="{96DE94F5-9D1A-45F7-9295-16337C4BDB04}" srcId="{6610E912-ED19-4796-B08C-41B5754E43B1}" destId="{DACF26BA-03DA-4C64-B93E-FE9AFB419860}" srcOrd="2" destOrd="0" parTransId="{2D6F5BBD-B70D-4753-A2DA-8FFC9F5025E9}" sibTransId="{89244BE9-494A-40B8-8D03-0453307B3B1F}"/>
    <dgm:cxn modelId="{61981A08-E5FE-4038-9BE0-70B2E90CBB19}" type="presParOf" srcId="{AA47A983-3239-4A00-84FF-F57AF9FDFE8B}" destId="{DB140EE6-5F28-4448-9CDC-E40C0B75514A}" srcOrd="0" destOrd="0" presId="urn:microsoft.com/office/officeart/2005/8/layout/process2"/>
    <dgm:cxn modelId="{4BB26C79-8E07-4305-8EA5-666A8311DD29}" type="presParOf" srcId="{AA47A983-3239-4A00-84FF-F57AF9FDFE8B}" destId="{C4F48548-8BAB-4B92-8D8B-5862D1146D20}" srcOrd="1" destOrd="0" presId="urn:microsoft.com/office/officeart/2005/8/layout/process2"/>
    <dgm:cxn modelId="{7296E927-9B1B-426F-B1DC-F40D83110938}" type="presParOf" srcId="{C4F48548-8BAB-4B92-8D8B-5862D1146D20}" destId="{349BF01B-D704-43B2-A871-41608468463A}" srcOrd="0" destOrd="0" presId="urn:microsoft.com/office/officeart/2005/8/layout/process2"/>
    <dgm:cxn modelId="{F1FFEA07-53CD-4680-B984-27729BB0DE51}" type="presParOf" srcId="{AA47A983-3239-4A00-84FF-F57AF9FDFE8B}" destId="{B55754B4-4998-4243-B5E7-BC8081C1B7D6}" srcOrd="2" destOrd="0" presId="urn:microsoft.com/office/officeart/2005/8/layout/process2"/>
    <dgm:cxn modelId="{F3B2A37A-2AB0-43E3-AC0B-5EDA81AB01BD}" type="presParOf" srcId="{AA47A983-3239-4A00-84FF-F57AF9FDFE8B}" destId="{D12F8EF5-3898-4F01-81FF-15A5367F4041}" srcOrd="3" destOrd="0" presId="urn:microsoft.com/office/officeart/2005/8/layout/process2"/>
    <dgm:cxn modelId="{8C53388F-BA38-4D6F-A18F-B061C4FA0638}" type="presParOf" srcId="{D12F8EF5-3898-4F01-81FF-15A5367F4041}" destId="{4008EA1D-7247-430B-80D0-F0520090B55C}" srcOrd="0" destOrd="0" presId="urn:microsoft.com/office/officeart/2005/8/layout/process2"/>
    <dgm:cxn modelId="{0080A01C-4E35-41E6-B33F-760D62EC64DC}" type="presParOf" srcId="{AA47A983-3239-4A00-84FF-F57AF9FDFE8B}" destId="{605BC2F5-ACF4-44FE-BE5C-8A3FD5E537EB}" srcOrd="4" destOrd="0" presId="urn:microsoft.com/office/officeart/2005/8/layout/process2"/>
    <dgm:cxn modelId="{D5BEDEA1-350D-4D8E-8CB3-04E8DF88EE6A}" type="presParOf" srcId="{AA47A983-3239-4A00-84FF-F57AF9FDFE8B}" destId="{57469133-1708-45F7-AF1A-CE04747096F0}" srcOrd="5" destOrd="0" presId="urn:microsoft.com/office/officeart/2005/8/layout/process2"/>
    <dgm:cxn modelId="{49F19ED2-1E0C-4E31-AB2E-7AC85F978CE6}" type="presParOf" srcId="{57469133-1708-45F7-AF1A-CE04747096F0}" destId="{6A39A7A4-5D7A-4B02-976B-FC8130B2494E}" srcOrd="0" destOrd="0" presId="urn:microsoft.com/office/officeart/2005/8/layout/process2"/>
    <dgm:cxn modelId="{C1327096-ED89-4A2D-A979-C71359C33EAE}" type="presParOf" srcId="{AA47A983-3239-4A00-84FF-F57AF9FDFE8B}" destId="{10006FD8-5117-4FCB-BD77-B4D24FFFC866}" srcOrd="6" destOrd="0" presId="urn:microsoft.com/office/officeart/2005/8/layout/process2"/>
    <dgm:cxn modelId="{3D82F3D7-7A90-4AB1-8B4D-76CFA9494ABA}" type="presParOf" srcId="{AA47A983-3239-4A00-84FF-F57AF9FDFE8B}" destId="{E4ED6273-4968-4B99-8507-3BF3EAAB470B}" srcOrd="7" destOrd="0" presId="urn:microsoft.com/office/officeart/2005/8/layout/process2"/>
    <dgm:cxn modelId="{8649B96B-D161-43DD-977A-B7188AFE8579}" type="presParOf" srcId="{E4ED6273-4968-4B99-8507-3BF3EAAB470B}" destId="{535733BD-665A-46E3-BAFE-020753042FA6}" srcOrd="0" destOrd="0" presId="urn:microsoft.com/office/officeart/2005/8/layout/process2"/>
    <dgm:cxn modelId="{2F4551FC-46BF-4E13-B25D-51102434272D}" type="presParOf" srcId="{AA47A983-3239-4A00-84FF-F57AF9FDFE8B}" destId="{2DE0EECB-F7C9-4642-AD45-0FA30E9B3D16}" srcOrd="8" destOrd="0" presId="urn:microsoft.com/office/officeart/2005/8/layout/process2"/>
    <dgm:cxn modelId="{3B88A346-5897-488D-8DA1-416BC4537ED6}" type="presParOf" srcId="{AA47A983-3239-4A00-84FF-F57AF9FDFE8B}" destId="{640D294A-C327-45E8-A630-462421AF8319}" srcOrd="9" destOrd="0" presId="urn:microsoft.com/office/officeart/2005/8/layout/process2"/>
    <dgm:cxn modelId="{1185ACFB-1DFD-4754-9419-0FB93F435E9E}" type="presParOf" srcId="{640D294A-C327-45E8-A630-462421AF8319}" destId="{F74B400B-04C3-4703-BE12-9A7277140DDB}" srcOrd="0" destOrd="0" presId="urn:microsoft.com/office/officeart/2005/8/layout/process2"/>
    <dgm:cxn modelId="{468693DA-B4C8-43E0-A79B-3B723381FE60}" type="presParOf" srcId="{AA47A983-3239-4A00-84FF-F57AF9FDFE8B}" destId="{B7A0760E-6753-4C89-A4DE-66A33DFB3893}" srcOrd="10"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85F9DC-4D36-46A5-85F8-916F4ADB9E56}" type="doc">
      <dgm:prSet loTypeId="urn:microsoft.com/office/officeart/2005/8/layout/vList5" loCatId="list" qsTypeId="urn:microsoft.com/office/officeart/2005/8/quickstyle/simple1" qsCatId="simple" csTypeId="urn:microsoft.com/office/officeart/2005/8/colors/colorful1#14" csCatId="colorful" phldr="1"/>
      <dgm:spPr/>
      <dgm:t>
        <a:bodyPr/>
        <a:lstStyle/>
        <a:p>
          <a:endParaRPr lang="it-IT"/>
        </a:p>
      </dgm:t>
    </dgm:pt>
    <dgm:pt modelId="{F4ED4564-1484-4282-84DF-9CE4E2BFE49A}">
      <dgm:prSet phldrT="[Testo]" custT="1"/>
      <dgm:spPr/>
      <dgm:t>
        <a:bodyPr/>
        <a:lstStyle/>
        <a:p>
          <a:r>
            <a:rPr lang="it-IT" sz="1800" dirty="0"/>
            <a:t>obiettivo della misurazione</a:t>
          </a:r>
        </a:p>
      </dgm:t>
    </dgm:pt>
    <dgm:pt modelId="{5FDE7274-8C54-4C36-8C3F-1E36C51BB30F}" type="parTrans" cxnId="{63E7A458-3FD8-4F82-91CD-191DD9C18319}">
      <dgm:prSet/>
      <dgm:spPr/>
      <dgm:t>
        <a:bodyPr/>
        <a:lstStyle/>
        <a:p>
          <a:endParaRPr lang="it-IT"/>
        </a:p>
      </dgm:t>
    </dgm:pt>
    <dgm:pt modelId="{87522C0F-2714-4F95-8941-E171F6EE93E0}" type="sibTrans" cxnId="{63E7A458-3FD8-4F82-91CD-191DD9C18319}">
      <dgm:prSet/>
      <dgm:spPr/>
      <dgm:t>
        <a:bodyPr/>
        <a:lstStyle/>
        <a:p>
          <a:endParaRPr lang="it-IT"/>
        </a:p>
      </dgm:t>
    </dgm:pt>
    <dgm:pt modelId="{37279F7E-61A5-4A01-83AA-A1794A64F8A1}">
      <dgm:prSet phldrT="[Testo]" custT="1"/>
      <dgm:spPr/>
      <dgm:t>
        <a:bodyPr/>
        <a:lstStyle/>
        <a:p>
          <a:r>
            <a:rPr lang="it-IT" sz="1200" dirty="0"/>
            <a:t>Fornire evidenza del fatto che una organizzazione stia fornendo un beneficio reale e tangibile alla comunità o all’ambiente</a:t>
          </a:r>
        </a:p>
      </dgm:t>
    </dgm:pt>
    <dgm:pt modelId="{00D2CE43-A645-42FD-A539-49D8F9BE08CD}" type="parTrans" cxnId="{E2C3604A-4789-44CB-A023-3EE8E9A7072C}">
      <dgm:prSet/>
      <dgm:spPr/>
      <dgm:t>
        <a:bodyPr/>
        <a:lstStyle/>
        <a:p>
          <a:endParaRPr lang="it-IT"/>
        </a:p>
      </dgm:t>
    </dgm:pt>
    <dgm:pt modelId="{C9961D0D-8513-4A3E-A6A8-7B906F61DABD}" type="sibTrans" cxnId="{E2C3604A-4789-44CB-A023-3EE8E9A7072C}">
      <dgm:prSet/>
      <dgm:spPr/>
      <dgm:t>
        <a:bodyPr/>
        <a:lstStyle/>
        <a:p>
          <a:endParaRPr lang="it-IT"/>
        </a:p>
      </dgm:t>
    </dgm:pt>
    <dgm:pt modelId="{32D056AA-1741-49AC-82CC-A5277830F450}">
      <dgm:prSet phldrT="[Testo]" custT="1"/>
      <dgm:spPr/>
      <dgm:t>
        <a:bodyPr/>
        <a:lstStyle/>
        <a:p>
          <a:r>
            <a:rPr lang="it-IT" sz="1800" dirty="0"/>
            <a:t>oggetto della misurazione</a:t>
          </a:r>
        </a:p>
      </dgm:t>
    </dgm:pt>
    <dgm:pt modelId="{54E8D86A-8667-46CC-B695-BE41DC0CE342}" type="parTrans" cxnId="{36B2B08F-0B9E-4053-A423-58EFFF917A88}">
      <dgm:prSet/>
      <dgm:spPr/>
      <dgm:t>
        <a:bodyPr/>
        <a:lstStyle/>
        <a:p>
          <a:endParaRPr lang="it-IT"/>
        </a:p>
      </dgm:t>
    </dgm:pt>
    <dgm:pt modelId="{3E73ED4E-0601-4E02-96C6-C5D80708E8D8}" type="sibTrans" cxnId="{36B2B08F-0B9E-4053-A423-58EFFF917A88}">
      <dgm:prSet/>
      <dgm:spPr/>
      <dgm:t>
        <a:bodyPr/>
        <a:lstStyle/>
        <a:p>
          <a:endParaRPr lang="it-IT"/>
        </a:p>
      </dgm:t>
    </dgm:pt>
    <dgm:pt modelId="{ABAE97E1-D586-476C-A645-C34832B4082C}">
      <dgm:prSet phldrT="[Testo]" custT="1"/>
      <dgm:spPr/>
      <dgm:t>
        <a:bodyPr/>
        <a:lstStyle/>
        <a:p>
          <a:r>
            <a:rPr lang="it-IT" sz="1100" dirty="0"/>
            <a:t>Il grado di conseguimento di un obiettivo sociale può essere valutato: a LIVELLO MACRO (società, governo, popolazione); a LIVELLO MICRO (di singolo progetto); a LIVELLO MESO (azienda, organizzazione, comunità ristretta).</a:t>
          </a:r>
        </a:p>
      </dgm:t>
    </dgm:pt>
    <dgm:pt modelId="{9E5A6376-280C-4538-932E-D2882E8C5644}" type="parTrans" cxnId="{178AFEDC-1124-40C5-9428-0159C55A793D}">
      <dgm:prSet/>
      <dgm:spPr/>
      <dgm:t>
        <a:bodyPr/>
        <a:lstStyle/>
        <a:p>
          <a:endParaRPr lang="it-IT"/>
        </a:p>
      </dgm:t>
    </dgm:pt>
    <dgm:pt modelId="{45A4D0DE-3031-44D8-A453-92F5C047B48B}" type="sibTrans" cxnId="{178AFEDC-1124-40C5-9428-0159C55A793D}">
      <dgm:prSet/>
      <dgm:spPr/>
      <dgm:t>
        <a:bodyPr/>
        <a:lstStyle/>
        <a:p>
          <a:endParaRPr lang="it-IT"/>
        </a:p>
      </dgm:t>
    </dgm:pt>
    <dgm:pt modelId="{5AFB300E-7DA9-4DFB-AEB7-5C50D043D080}">
      <dgm:prSet phldrT="[Testo]" custT="1"/>
      <dgm:spPr/>
      <dgm:t>
        <a:bodyPr/>
        <a:lstStyle/>
        <a:p>
          <a:r>
            <a:rPr lang="it-IT" sz="1800" dirty="0"/>
            <a:t>risorse e tempi</a:t>
          </a:r>
        </a:p>
      </dgm:t>
    </dgm:pt>
    <dgm:pt modelId="{1A49B55A-2BBD-45C2-87F0-2D6700D7EE40}" type="parTrans" cxnId="{A1E47EDF-68DC-4FF4-8A80-E049D2B88E99}">
      <dgm:prSet/>
      <dgm:spPr/>
      <dgm:t>
        <a:bodyPr/>
        <a:lstStyle/>
        <a:p>
          <a:endParaRPr lang="it-IT"/>
        </a:p>
      </dgm:t>
    </dgm:pt>
    <dgm:pt modelId="{4539A410-D5C8-4DAF-8001-1B61590E2151}" type="sibTrans" cxnId="{A1E47EDF-68DC-4FF4-8A80-E049D2B88E99}">
      <dgm:prSet/>
      <dgm:spPr/>
      <dgm:t>
        <a:bodyPr/>
        <a:lstStyle/>
        <a:p>
          <a:endParaRPr lang="it-IT"/>
        </a:p>
      </dgm:t>
    </dgm:pt>
    <dgm:pt modelId="{19089DA0-F1C5-49A7-94D4-0D11DADEA5A4}">
      <dgm:prSet phldrT="[Testo]" custT="1"/>
      <dgm:spPr/>
      <dgm:t>
        <a:bodyPr/>
        <a:lstStyle/>
        <a:p>
          <a:r>
            <a:rPr lang="it-IT" sz="1800" dirty="0"/>
            <a:t>soggetto incaricato</a:t>
          </a:r>
        </a:p>
      </dgm:t>
    </dgm:pt>
    <dgm:pt modelId="{0E5C3AD1-3902-48B0-987D-54471BDF7F3D}" type="parTrans" cxnId="{4225A598-C6FF-4BD3-BF11-1BCE9DC7BAA3}">
      <dgm:prSet/>
      <dgm:spPr/>
      <dgm:t>
        <a:bodyPr/>
        <a:lstStyle/>
        <a:p>
          <a:endParaRPr lang="it-IT"/>
        </a:p>
      </dgm:t>
    </dgm:pt>
    <dgm:pt modelId="{F07700DA-1233-4DD0-8976-5B49494D4B30}" type="sibTrans" cxnId="{4225A598-C6FF-4BD3-BF11-1BCE9DC7BAA3}">
      <dgm:prSet/>
      <dgm:spPr/>
      <dgm:t>
        <a:bodyPr/>
        <a:lstStyle/>
        <a:p>
          <a:endParaRPr lang="it-IT"/>
        </a:p>
      </dgm:t>
    </dgm:pt>
    <dgm:pt modelId="{8FC1CD1A-2AB6-4FA7-B84A-96E7BCF27AA7}">
      <dgm:prSet phldrT="[Testo]" custT="1"/>
      <dgm:spPr/>
      <dgm:t>
        <a:bodyPr/>
        <a:lstStyle/>
        <a:p>
          <a:r>
            <a:rPr lang="it-IT" sz="1200">
              <a:latin typeface="Times New Roman" pitchFamily="18" charset="0"/>
              <a:cs typeface="Times New Roman" pitchFamily="18" charset="0"/>
            </a:rPr>
            <a:t>Risorse e tempi a disposizione per la misurazione condizionano necessariamente la scelta del modello di valutazione.</a:t>
          </a:r>
          <a:endParaRPr lang="it-IT" sz="1200" dirty="0"/>
        </a:p>
      </dgm:t>
    </dgm:pt>
    <dgm:pt modelId="{DEA2F404-CA94-43C4-BD8D-CECB42B2AA11}" type="parTrans" cxnId="{6F307D4D-EA1C-43C4-9337-2BC7CFE28AF2}">
      <dgm:prSet/>
      <dgm:spPr/>
      <dgm:t>
        <a:bodyPr/>
        <a:lstStyle/>
        <a:p>
          <a:endParaRPr lang="it-IT"/>
        </a:p>
      </dgm:t>
    </dgm:pt>
    <dgm:pt modelId="{7BF91726-21DC-4CBD-BD30-FB88C6A64DE5}" type="sibTrans" cxnId="{6F307D4D-EA1C-43C4-9337-2BC7CFE28AF2}">
      <dgm:prSet/>
      <dgm:spPr/>
      <dgm:t>
        <a:bodyPr/>
        <a:lstStyle/>
        <a:p>
          <a:endParaRPr lang="it-IT"/>
        </a:p>
      </dgm:t>
    </dgm:pt>
    <dgm:pt modelId="{E69E5B54-9F44-40A1-9CE7-36AD054089C2}">
      <dgm:prSet phldrT="[Testo]" custT="1"/>
      <dgm:spPr/>
      <dgm:t>
        <a:bodyPr/>
        <a:lstStyle/>
        <a:p>
          <a:r>
            <a:rPr lang="it-IT" sz="1200">
              <a:latin typeface="Times New Roman" pitchFamily="18" charset="0"/>
              <a:cs typeface="Times New Roman" pitchFamily="18" charset="0"/>
            </a:rPr>
            <a:t>Anche in relazione a tempi e risorse, la misurazione può essere realizzata internamento ovvero con l’ausilio di consulenti esterni</a:t>
          </a:r>
          <a:r>
            <a:rPr lang="it-IT" sz="1500">
              <a:latin typeface="Times New Roman" pitchFamily="18" charset="0"/>
              <a:cs typeface="Times New Roman" pitchFamily="18" charset="0"/>
            </a:rPr>
            <a:t>.</a:t>
          </a:r>
          <a:endParaRPr lang="it-IT" sz="1500" dirty="0"/>
        </a:p>
      </dgm:t>
    </dgm:pt>
    <dgm:pt modelId="{D234C950-E29B-4A1C-B022-A7AD3538868C}" type="parTrans" cxnId="{BA023D23-28BA-447C-975E-767626140319}">
      <dgm:prSet/>
      <dgm:spPr/>
      <dgm:t>
        <a:bodyPr/>
        <a:lstStyle/>
        <a:p>
          <a:endParaRPr lang="it-IT"/>
        </a:p>
      </dgm:t>
    </dgm:pt>
    <dgm:pt modelId="{AADDE432-91B6-4F4A-965F-8BE9C056429C}" type="sibTrans" cxnId="{BA023D23-28BA-447C-975E-767626140319}">
      <dgm:prSet/>
      <dgm:spPr/>
      <dgm:t>
        <a:bodyPr/>
        <a:lstStyle/>
        <a:p>
          <a:endParaRPr lang="it-IT"/>
        </a:p>
      </dgm:t>
    </dgm:pt>
    <dgm:pt modelId="{35BE7BF2-74EA-4B28-8E84-2938D09A12E5}">
      <dgm:prSet phldrT="[Testo]" custT="1"/>
      <dgm:spPr/>
      <dgm:t>
        <a:bodyPr/>
        <a:lstStyle/>
        <a:p>
          <a:r>
            <a:rPr lang="it-IT" sz="1800" dirty="0"/>
            <a:t>destinatari della misurazione</a:t>
          </a:r>
        </a:p>
      </dgm:t>
    </dgm:pt>
    <dgm:pt modelId="{D1E68DF1-17F7-4DA8-B987-C6ABB0CB5765}" type="parTrans" cxnId="{B9ECE56B-4F17-488B-AF9C-EB9FCA37F3A2}">
      <dgm:prSet/>
      <dgm:spPr/>
      <dgm:t>
        <a:bodyPr/>
        <a:lstStyle/>
        <a:p>
          <a:endParaRPr lang="it-IT"/>
        </a:p>
      </dgm:t>
    </dgm:pt>
    <dgm:pt modelId="{B1185DBE-B465-4272-9949-FFE315833B9B}" type="sibTrans" cxnId="{B9ECE56B-4F17-488B-AF9C-EB9FCA37F3A2}">
      <dgm:prSet/>
      <dgm:spPr/>
      <dgm:t>
        <a:bodyPr/>
        <a:lstStyle/>
        <a:p>
          <a:endParaRPr lang="it-IT"/>
        </a:p>
      </dgm:t>
    </dgm:pt>
    <dgm:pt modelId="{FCDEBED1-090C-4486-BAAE-A69197DAD014}">
      <dgm:prSet phldrT="[Testo]" custT="1"/>
      <dgm:spPr/>
      <dgm:t>
        <a:bodyPr/>
        <a:lstStyle/>
        <a:p>
          <a:r>
            <a:rPr lang="it-IT" sz="1200" dirty="0"/>
            <a:t>Analisi dei soggetti a cui verranno indirizzati i risultati della misurazione al fine di rendere l’informativa chiara e coerente</a:t>
          </a:r>
        </a:p>
      </dgm:t>
    </dgm:pt>
    <dgm:pt modelId="{7530F647-495C-4436-84A8-9654121B61E6}" type="parTrans" cxnId="{F9436F34-F471-4A98-8999-6F6DE1198D1B}">
      <dgm:prSet/>
      <dgm:spPr/>
      <dgm:t>
        <a:bodyPr/>
        <a:lstStyle/>
        <a:p>
          <a:endParaRPr lang="it-IT"/>
        </a:p>
      </dgm:t>
    </dgm:pt>
    <dgm:pt modelId="{044BF0EE-F4C8-44C3-8956-A8791B3FFBF4}" type="sibTrans" cxnId="{F9436F34-F471-4A98-8999-6F6DE1198D1B}">
      <dgm:prSet/>
      <dgm:spPr/>
      <dgm:t>
        <a:bodyPr/>
        <a:lstStyle/>
        <a:p>
          <a:endParaRPr lang="it-IT"/>
        </a:p>
      </dgm:t>
    </dgm:pt>
    <dgm:pt modelId="{14BA35FD-610F-4EED-9C8E-E994F333DAE8}" type="pres">
      <dgm:prSet presAssocID="{B785F9DC-4D36-46A5-85F8-916F4ADB9E56}" presName="Name0" presStyleCnt="0">
        <dgm:presLayoutVars>
          <dgm:dir/>
          <dgm:animLvl val="lvl"/>
          <dgm:resizeHandles val="exact"/>
        </dgm:presLayoutVars>
      </dgm:prSet>
      <dgm:spPr/>
    </dgm:pt>
    <dgm:pt modelId="{B54468D1-68DE-4910-A595-683746441C3F}" type="pres">
      <dgm:prSet presAssocID="{F4ED4564-1484-4282-84DF-9CE4E2BFE49A}" presName="linNode" presStyleCnt="0"/>
      <dgm:spPr/>
    </dgm:pt>
    <dgm:pt modelId="{F1F8DFDA-9DC1-4A03-90E4-37484E75F9A5}" type="pres">
      <dgm:prSet presAssocID="{F4ED4564-1484-4282-84DF-9CE4E2BFE49A}" presName="parentText" presStyleLbl="node1" presStyleIdx="0" presStyleCnt="5">
        <dgm:presLayoutVars>
          <dgm:chMax val="1"/>
          <dgm:bulletEnabled val="1"/>
        </dgm:presLayoutVars>
      </dgm:prSet>
      <dgm:spPr/>
    </dgm:pt>
    <dgm:pt modelId="{67568073-D153-48F0-AD1B-2AAC5F7850CF}" type="pres">
      <dgm:prSet presAssocID="{F4ED4564-1484-4282-84DF-9CE4E2BFE49A}" presName="descendantText" presStyleLbl="alignAccFollowNode1" presStyleIdx="0" presStyleCnt="5" custScaleX="140531">
        <dgm:presLayoutVars>
          <dgm:bulletEnabled val="1"/>
        </dgm:presLayoutVars>
      </dgm:prSet>
      <dgm:spPr/>
    </dgm:pt>
    <dgm:pt modelId="{C8A37251-C901-4477-9FCA-636EBB220BD1}" type="pres">
      <dgm:prSet presAssocID="{87522C0F-2714-4F95-8941-E171F6EE93E0}" presName="sp" presStyleCnt="0"/>
      <dgm:spPr/>
    </dgm:pt>
    <dgm:pt modelId="{CC292877-8F1F-426A-BD46-26D84C223666}" type="pres">
      <dgm:prSet presAssocID="{32D056AA-1741-49AC-82CC-A5277830F450}" presName="linNode" presStyleCnt="0"/>
      <dgm:spPr/>
    </dgm:pt>
    <dgm:pt modelId="{799782E1-89E3-407B-8949-D7FA2F2529B7}" type="pres">
      <dgm:prSet presAssocID="{32D056AA-1741-49AC-82CC-A5277830F450}" presName="parentText" presStyleLbl="node1" presStyleIdx="1" presStyleCnt="5" custScaleX="83344" custLinFactNeighborX="-9" custLinFactNeighborY="-1201">
        <dgm:presLayoutVars>
          <dgm:chMax val="1"/>
          <dgm:bulletEnabled val="1"/>
        </dgm:presLayoutVars>
      </dgm:prSet>
      <dgm:spPr/>
    </dgm:pt>
    <dgm:pt modelId="{C950DFD6-3D1E-490B-B3FD-A8F50B5CF48B}" type="pres">
      <dgm:prSet presAssocID="{32D056AA-1741-49AC-82CC-A5277830F450}" presName="descendantText" presStyleLbl="alignAccFollowNode1" presStyleIdx="1" presStyleCnt="5" custScaleX="116851">
        <dgm:presLayoutVars>
          <dgm:bulletEnabled val="1"/>
        </dgm:presLayoutVars>
      </dgm:prSet>
      <dgm:spPr/>
    </dgm:pt>
    <dgm:pt modelId="{D8B6DFA1-8250-4170-8D29-E798BD44D394}" type="pres">
      <dgm:prSet presAssocID="{3E73ED4E-0601-4E02-96C6-C5D80708E8D8}" presName="sp" presStyleCnt="0"/>
      <dgm:spPr/>
    </dgm:pt>
    <dgm:pt modelId="{29D3C9A9-9D4F-4DBB-BD2E-B2F6E4C6BFD8}" type="pres">
      <dgm:prSet presAssocID="{35BE7BF2-74EA-4B28-8E84-2938D09A12E5}" presName="linNode" presStyleCnt="0"/>
      <dgm:spPr/>
    </dgm:pt>
    <dgm:pt modelId="{BB9B6E95-D000-4825-B162-944747BF4ECC}" type="pres">
      <dgm:prSet presAssocID="{35BE7BF2-74EA-4B28-8E84-2938D09A12E5}" presName="parentText" presStyleLbl="node1" presStyleIdx="2" presStyleCnt="5">
        <dgm:presLayoutVars>
          <dgm:chMax val="1"/>
          <dgm:bulletEnabled val="1"/>
        </dgm:presLayoutVars>
      </dgm:prSet>
      <dgm:spPr/>
    </dgm:pt>
    <dgm:pt modelId="{2B0F6C7E-E4C9-43CC-B3F4-E71DD5BE421D}" type="pres">
      <dgm:prSet presAssocID="{35BE7BF2-74EA-4B28-8E84-2938D09A12E5}" presName="descendantText" presStyleLbl="alignAccFollowNode1" presStyleIdx="2" presStyleCnt="5" custScaleX="140505">
        <dgm:presLayoutVars>
          <dgm:bulletEnabled val="1"/>
        </dgm:presLayoutVars>
      </dgm:prSet>
      <dgm:spPr/>
    </dgm:pt>
    <dgm:pt modelId="{463A281B-D7BF-4809-AF6C-013E0856E078}" type="pres">
      <dgm:prSet presAssocID="{B1185DBE-B465-4272-9949-FFE315833B9B}" presName="sp" presStyleCnt="0"/>
      <dgm:spPr/>
    </dgm:pt>
    <dgm:pt modelId="{1BEE5B88-1BD8-4034-A32D-158DBD5A7CDA}" type="pres">
      <dgm:prSet presAssocID="{5AFB300E-7DA9-4DFB-AEB7-5C50D043D080}" presName="linNode" presStyleCnt="0"/>
      <dgm:spPr/>
    </dgm:pt>
    <dgm:pt modelId="{194375C7-5665-4221-952D-5280EE03BCA4}" type="pres">
      <dgm:prSet presAssocID="{5AFB300E-7DA9-4DFB-AEB7-5C50D043D080}" presName="parentText" presStyleLbl="node1" presStyleIdx="3" presStyleCnt="5">
        <dgm:presLayoutVars>
          <dgm:chMax val="1"/>
          <dgm:bulletEnabled val="1"/>
        </dgm:presLayoutVars>
      </dgm:prSet>
      <dgm:spPr/>
    </dgm:pt>
    <dgm:pt modelId="{89E7A59D-FB9C-4020-9627-22AEB00B05B2}" type="pres">
      <dgm:prSet presAssocID="{5AFB300E-7DA9-4DFB-AEB7-5C50D043D080}" presName="descendantText" presStyleLbl="alignAccFollowNode1" presStyleIdx="3" presStyleCnt="5" custScaleX="139067">
        <dgm:presLayoutVars>
          <dgm:bulletEnabled val="1"/>
        </dgm:presLayoutVars>
      </dgm:prSet>
      <dgm:spPr/>
    </dgm:pt>
    <dgm:pt modelId="{5533680F-87D3-46BB-8614-FAC885EDB121}" type="pres">
      <dgm:prSet presAssocID="{4539A410-D5C8-4DAF-8001-1B61590E2151}" presName="sp" presStyleCnt="0"/>
      <dgm:spPr/>
    </dgm:pt>
    <dgm:pt modelId="{8941D363-DF7D-4044-9ED0-38488E09221B}" type="pres">
      <dgm:prSet presAssocID="{19089DA0-F1C5-49A7-94D4-0D11DADEA5A4}" presName="linNode" presStyleCnt="0"/>
      <dgm:spPr/>
    </dgm:pt>
    <dgm:pt modelId="{71609B58-C1E7-42AD-A8AA-5605ECEFA405}" type="pres">
      <dgm:prSet presAssocID="{19089DA0-F1C5-49A7-94D4-0D11DADEA5A4}" presName="parentText" presStyleLbl="node1" presStyleIdx="4" presStyleCnt="5">
        <dgm:presLayoutVars>
          <dgm:chMax val="1"/>
          <dgm:bulletEnabled val="1"/>
        </dgm:presLayoutVars>
      </dgm:prSet>
      <dgm:spPr/>
    </dgm:pt>
    <dgm:pt modelId="{D23C334D-EB84-40D2-B07D-F0F80978F942}" type="pres">
      <dgm:prSet presAssocID="{19089DA0-F1C5-49A7-94D4-0D11DADEA5A4}" presName="descendantText" presStyleLbl="alignAccFollowNode1" presStyleIdx="4" presStyleCnt="5" custScaleX="139290">
        <dgm:presLayoutVars>
          <dgm:bulletEnabled val="1"/>
        </dgm:presLayoutVars>
      </dgm:prSet>
      <dgm:spPr/>
    </dgm:pt>
  </dgm:ptLst>
  <dgm:cxnLst>
    <dgm:cxn modelId="{262BC111-CF6D-4017-B98F-6EE2F9D4705E}" type="presOf" srcId="{FCDEBED1-090C-4486-BAAE-A69197DAD014}" destId="{2B0F6C7E-E4C9-43CC-B3F4-E71DD5BE421D}" srcOrd="0" destOrd="0" presId="urn:microsoft.com/office/officeart/2005/8/layout/vList5"/>
    <dgm:cxn modelId="{12F6DB1B-C6EC-44F3-B483-A159E4A0AC44}" type="presOf" srcId="{8FC1CD1A-2AB6-4FA7-B84A-96E7BCF27AA7}" destId="{89E7A59D-FB9C-4020-9627-22AEB00B05B2}" srcOrd="0" destOrd="0" presId="urn:microsoft.com/office/officeart/2005/8/layout/vList5"/>
    <dgm:cxn modelId="{3C07F621-1BAB-45DD-8935-3776DBE03632}" type="presOf" srcId="{5AFB300E-7DA9-4DFB-AEB7-5C50D043D080}" destId="{194375C7-5665-4221-952D-5280EE03BCA4}" srcOrd="0" destOrd="0" presId="urn:microsoft.com/office/officeart/2005/8/layout/vList5"/>
    <dgm:cxn modelId="{BA023D23-28BA-447C-975E-767626140319}" srcId="{19089DA0-F1C5-49A7-94D4-0D11DADEA5A4}" destId="{E69E5B54-9F44-40A1-9CE7-36AD054089C2}" srcOrd="0" destOrd="0" parTransId="{D234C950-E29B-4A1C-B022-A7AD3538868C}" sibTransId="{AADDE432-91B6-4F4A-965F-8BE9C056429C}"/>
    <dgm:cxn modelId="{F9436F34-F471-4A98-8999-6F6DE1198D1B}" srcId="{35BE7BF2-74EA-4B28-8E84-2938D09A12E5}" destId="{FCDEBED1-090C-4486-BAAE-A69197DAD014}" srcOrd="0" destOrd="0" parTransId="{7530F647-495C-4436-84A8-9654121B61E6}" sibTransId="{044BF0EE-F4C8-44C3-8956-A8791B3FFBF4}"/>
    <dgm:cxn modelId="{C122E83A-67DA-45D2-B06F-D9A0A4A511F5}" type="presOf" srcId="{35BE7BF2-74EA-4B28-8E84-2938D09A12E5}" destId="{BB9B6E95-D000-4825-B162-944747BF4ECC}" srcOrd="0" destOrd="0" presId="urn:microsoft.com/office/officeart/2005/8/layout/vList5"/>
    <dgm:cxn modelId="{E2C3604A-4789-44CB-A023-3EE8E9A7072C}" srcId="{F4ED4564-1484-4282-84DF-9CE4E2BFE49A}" destId="{37279F7E-61A5-4A01-83AA-A1794A64F8A1}" srcOrd="0" destOrd="0" parTransId="{00D2CE43-A645-42FD-A539-49D8F9BE08CD}" sibTransId="{C9961D0D-8513-4A3E-A6A8-7B906F61DABD}"/>
    <dgm:cxn modelId="{6F307D4D-EA1C-43C4-9337-2BC7CFE28AF2}" srcId="{5AFB300E-7DA9-4DFB-AEB7-5C50D043D080}" destId="{8FC1CD1A-2AB6-4FA7-B84A-96E7BCF27AA7}" srcOrd="0" destOrd="0" parTransId="{DEA2F404-CA94-43C4-BD8D-CECB42B2AA11}" sibTransId="{7BF91726-21DC-4CBD-BD30-FB88C6A64DE5}"/>
    <dgm:cxn modelId="{63E7A458-3FD8-4F82-91CD-191DD9C18319}" srcId="{B785F9DC-4D36-46A5-85F8-916F4ADB9E56}" destId="{F4ED4564-1484-4282-84DF-9CE4E2BFE49A}" srcOrd="0" destOrd="0" parTransId="{5FDE7274-8C54-4C36-8C3F-1E36C51BB30F}" sibTransId="{87522C0F-2714-4F95-8941-E171F6EE93E0}"/>
    <dgm:cxn modelId="{B9ECE56B-4F17-488B-AF9C-EB9FCA37F3A2}" srcId="{B785F9DC-4D36-46A5-85F8-916F4ADB9E56}" destId="{35BE7BF2-74EA-4B28-8E84-2938D09A12E5}" srcOrd="2" destOrd="0" parTransId="{D1E68DF1-17F7-4DA8-B987-C6ABB0CB5765}" sibTransId="{B1185DBE-B465-4272-9949-FFE315833B9B}"/>
    <dgm:cxn modelId="{36B2B08F-0B9E-4053-A423-58EFFF917A88}" srcId="{B785F9DC-4D36-46A5-85F8-916F4ADB9E56}" destId="{32D056AA-1741-49AC-82CC-A5277830F450}" srcOrd="1" destOrd="0" parTransId="{54E8D86A-8667-46CC-B695-BE41DC0CE342}" sibTransId="{3E73ED4E-0601-4E02-96C6-C5D80708E8D8}"/>
    <dgm:cxn modelId="{372C6197-E8F3-41C1-8C8D-4CD03D5D53FF}" type="presOf" srcId="{E69E5B54-9F44-40A1-9CE7-36AD054089C2}" destId="{D23C334D-EB84-40D2-B07D-F0F80978F942}" srcOrd="0" destOrd="0" presId="urn:microsoft.com/office/officeart/2005/8/layout/vList5"/>
    <dgm:cxn modelId="{4225A598-C6FF-4BD3-BF11-1BCE9DC7BAA3}" srcId="{B785F9DC-4D36-46A5-85F8-916F4ADB9E56}" destId="{19089DA0-F1C5-49A7-94D4-0D11DADEA5A4}" srcOrd="4" destOrd="0" parTransId="{0E5C3AD1-3902-48B0-987D-54471BDF7F3D}" sibTransId="{F07700DA-1233-4DD0-8976-5B49494D4B30}"/>
    <dgm:cxn modelId="{92ABB09D-3EEA-4378-9637-1183BA6757C4}" type="presOf" srcId="{19089DA0-F1C5-49A7-94D4-0D11DADEA5A4}" destId="{71609B58-C1E7-42AD-A8AA-5605ECEFA405}" srcOrd="0" destOrd="0" presId="urn:microsoft.com/office/officeart/2005/8/layout/vList5"/>
    <dgm:cxn modelId="{4CB25AA4-2A96-44D0-9299-2D9A1E3D3EBE}" type="presOf" srcId="{ABAE97E1-D586-476C-A645-C34832B4082C}" destId="{C950DFD6-3D1E-490B-B3FD-A8F50B5CF48B}" srcOrd="0" destOrd="0" presId="urn:microsoft.com/office/officeart/2005/8/layout/vList5"/>
    <dgm:cxn modelId="{6E952FB2-F02C-4855-B667-CC4E1CDE89BC}" type="presOf" srcId="{B785F9DC-4D36-46A5-85F8-916F4ADB9E56}" destId="{14BA35FD-610F-4EED-9C8E-E994F333DAE8}" srcOrd="0" destOrd="0" presId="urn:microsoft.com/office/officeart/2005/8/layout/vList5"/>
    <dgm:cxn modelId="{53803CB2-7748-437C-A520-6A5222684254}" type="presOf" srcId="{37279F7E-61A5-4A01-83AA-A1794A64F8A1}" destId="{67568073-D153-48F0-AD1B-2AAC5F7850CF}" srcOrd="0" destOrd="0" presId="urn:microsoft.com/office/officeart/2005/8/layout/vList5"/>
    <dgm:cxn modelId="{EDDE8BC3-36C5-42D4-9C5E-66A3ED37695C}" type="presOf" srcId="{32D056AA-1741-49AC-82CC-A5277830F450}" destId="{799782E1-89E3-407B-8949-D7FA2F2529B7}" srcOrd="0" destOrd="0" presId="urn:microsoft.com/office/officeart/2005/8/layout/vList5"/>
    <dgm:cxn modelId="{5C331FCD-196A-4638-BAB3-3E8EDF8D0710}" type="presOf" srcId="{F4ED4564-1484-4282-84DF-9CE4E2BFE49A}" destId="{F1F8DFDA-9DC1-4A03-90E4-37484E75F9A5}" srcOrd="0" destOrd="0" presId="urn:microsoft.com/office/officeart/2005/8/layout/vList5"/>
    <dgm:cxn modelId="{178AFEDC-1124-40C5-9428-0159C55A793D}" srcId="{32D056AA-1741-49AC-82CC-A5277830F450}" destId="{ABAE97E1-D586-476C-A645-C34832B4082C}" srcOrd="0" destOrd="0" parTransId="{9E5A6376-280C-4538-932E-D2882E8C5644}" sibTransId="{45A4D0DE-3031-44D8-A453-92F5C047B48B}"/>
    <dgm:cxn modelId="{A1E47EDF-68DC-4FF4-8A80-E049D2B88E99}" srcId="{B785F9DC-4D36-46A5-85F8-916F4ADB9E56}" destId="{5AFB300E-7DA9-4DFB-AEB7-5C50D043D080}" srcOrd="3" destOrd="0" parTransId="{1A49B55A-2BBD-45C2-87F0-2D6700D7EE40}" sibTransId="{4539A410-D5C8-4DAF-8001-1B61590E2151}"/>
    <dgm:cxn modelId="{045D273E-D6B3-4C6C-8F5F-D77ECBDACB85}" type="presParOf" srcId="{14BA35FD-610F-4EED-9C8E-E994F333DAE8}" destId="{B54468D1-68DE-4910-A595-683746441C3F}" srcOrd="0" destOrd="0" presId="urn:microsoft.com/office/officeart/2005/8/layout/vList5"/>
    <dgm:cxn modelId="{49B5236E-B3F0-49E6-A5B8-5833C9D9F847}" type="presParOf" srcId="{B54468D1-68DE-4910-A595-683746441C3F}" destId="{F1F8DFDA-9DC1-4A03-90E4-37484E75F9A5}" srcOrd="0" destOrd="0" presId="urn:microsoft.com/office/officeart/2005/8/layout/vList5"/>
    <dgm:cxn modelId="{89237104-565B-4ACF-A782-058A4B4A1F0E}" type="presParOf" srcId="{B54468D1-68DE-4910-A595-683746441C3F}" destId="{67568073-D153-48F0-AD1B-2AAC5F7850CF}" srcOrd="1" destOrd="0" presId="urn:microsoft.com/office/officeart/2005/8/layout/vList5"/>
    <dgm:cxn modelId="{56905714-56BE-4FFC-9B6B-D08824B6D94F}" type="presParOf" srcId="{14BA35FD-610F-4EED-9C8E-E994F333DAE8}" destId="{C8A37251-C901-4477-9FCA-636EBB220BD1}" srcOrd="1" destOrd="0" presId="urn:microsoft.com/office/officeart/2005/8/layout/vList5"/>
    <dgm:cxn modelId="{86571C6A-BD29-4E58-8CE3-0DF9C98EF4E5}" type="presParOf" srcId="{14BA35FD-610F-4EED-9C8E-E994F333DAE8}" destId="{CC292877-8F1F-426A-BD46-26D84C223666}" srcOrd="2" destOrd="0" presId="urn:microsoft.com/office/officeart/2005/8/layout/vList5"/>
    <dgm:cxn modelId="{6468D3EE-1FDA-4B4F-A095-7004FEAA4D52}" type="presParOf" srcId="{CC292877-8F1F-426A-BD46-26D84C223666}" destId="{799782E1-89E3-407B-8949-D7FA2F2529B7}" srcOrd="0" destOrd="0" presId="urn:microsoft.com/office/officeart/2005/8/layout/vList5"/>
    <dgm:cxn modelId="{F0784219-8BB2-4E66-ADC3-6C7D31206590}" type="presParOf" srcId="{CC292877-8F1F-426A-BD46-26D84C223666}" destId="{C950DFD6-3D1E-490B-B3FD-A8F50B5CF48B}" srcOrd="1" destOrd="0" presId="urn:microsoft.com/office/officeart/2005/8/layout/vList5"/>
    <dgm:cxn modelId="{F874B4A9-3C87-462E-8D8C-36489C54F1EC}" type="presParOf" srcId="{14BA35FD-610F-4EED-9C8E-E994F333DAE8}" destId="{D8B6DFA1-8250-4170-8D29-E798BD44D394}" srcOrd="3" destOrd="0" presId="urn:microsoft.com/office/officeart/2005/8/layout/vList5"/>
    <dgm:cxn modelId="{C1575CE5-80DB-4358-9D4D-87CC69775E93}" type="presParOf" srcId="{14BA35FD-610F-4EED-9C8E-E994F333DAE8}" destId="{29D3C9A9-9D4F-4DBB-BD2E-B2F6E4C6BFD8}" srcOrd="4" destOrd="0" presId="urn:microsoft.com/office/officeart/2005/8/layout/vList5"/>
    <dgm:cxn modelId="{AE32B3C0-169C-4DCD-95FE-24F1C7F9038D}" type="presParOf" srcId="{29D3C9A9-9D4F-4DBB-BD2E-B2F6E4C6BFD8}" destId="{BB9B6E95-D000-4825-B162-944747BF4ECC}" srcOrd="0" destOrd="0" presId="urn:microsoft.com/office/officeart/2005/8/layout/vList5"/>
    <dgm:cxn modelId="{5EB028EF-EE39-4877-A61E-8B49A17AB9DD}" type="presParOf" srcId="{29D3C9A9-9D4F-4DBB-BD2E-B2F6E4C6BFD8}" destId="{2B0F6C7E-E4C9-43CC-B3F4-E71DD5BE421D}" srcOrd="1" destOrd="0" presId="urn:microsoft.com/office/officeart/2005/8/layout/vList5"/>
    <dgm:cxn modelId="{DC293166-2B6B-4D2F-9B8E-5E9566A3AD36}" type="presParOf" srcId="{14BA35FD-610F-4EED-9C8E-E994F333DAE8}" destId="{463A281B-D7BF-4809-AF6C-013E0856E078}" srcOrd="5" destOrd="0" presId="urn:microsoft.com/office/officeart/2005/8/layout/vList5"/>
    <dgm:cxn modelId="{E9CD92E6-8EDD-43F5-BAC0-D375274EF7DD}" type="presParOf" srcId="{14BA35FD-610F-4EED-9C8E-E994F333DAE8}" destId="{1BEE5B88-1BD8-4034-A32D-158DBD5A7CDA}" srcOrd="6" destOrd="0" presId="urn:microsoft.com/office/officeart/2005/8/layout/vList5"/>
    <dgm:cxn modelId="{793732AE-0FB6-437B-BC65-E9FB0E0294BB}" type="presParOf" srcId="{1BEE5B88-1BD8-4034-A32D-158DBD5A7CDA}" destId="{194375C7-5665-4221-952D-5280EE03BCA4}" srcOrd="0" destOrd="0" presId="urn:microsoft.com/office/officeart/2005/8/layout/vList5"/>
    <dgm:cxn modelId="{C3A0FB93-33DA-4EA1-A2D6-994029E13BA9}" type="presParOf" srcId="{1BEE5B88-1BD8-4034-A32D-158DBD5A7CDA}" destId="{89E7A59D-FB9C-4020-9627-22AEB00B05B2}" srcOrd="1" destOrd="0" presId="urn:microsoft.com/office/officeart/2005/8/layout/vList5"/>
    <dgm:cxn modelId="{5161E60A-5E4B-4E21-9A7D-5ACB10A1C76D}" type="presParOf" srcId="{14BA35FD-610F-4EED-9C8E-E994F333DAE8}" destId="{5533680F-87D3-46BB-8614-FAC885EDB121}" srcOrd="7" destOrd="0" presId="urn:microsoft.com/office/officeart/2005/8/layout/vList5"/>
    <dgm:cxn modelId="{5BB43EC5-C67B-4253-BFE3-839D406AEAAB}" type="presParOf" srcId="{14BA35FD-610F-4EED-9C8E-E994F333DAE8}" destId="{8941D363-DF7D-4044-9ED0-38488E09221B}" srcOrd="8" destOrd="0" presId="urn:microsoft.com/office/officeart/2005/8/layout/vList5"/>
    <dgm:cxn modelId="{02B61BAB-7E3E-4BB7-93F7-37AD298DA559}" type="presParOf" srcId="{8941D363-DF7D-4044-9ED0-38488E09221B}" destId="{71609B58-C1E7-42AD-A8AA-5605ECEFA405}" srcOrd="0" destOrd="0" presId="urn:microsoft.com/office/officeart/2005/8/layout/vList5"/>
    <dgm:cxn modelId="{94D47743-A5F3-4D69-AC1E-9DE55359813A}" type="presParOf" srcId="{8941D363-DF7D-4044-9ED0-38488E09221B}" destId="{D23C334D-EB84-40D2-B07D-F0F80978F9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562F5-1541-4F85-8F1C-CDC717A5832D}" type="doc">
      <dgm:prSet loTypeId="urn:microsoft.com/office/officeart/2005/8/layout/radial1" loCatId="relationship" qsTypeId="urn:microsoft.com/office/officeart/2005/8/quickstyle/simple1" qsCatId="simple" csTypeId="urn:microsoft.com/office/officeart/2005/8/colors/accent1_4" csCatId="accent1" phldr="1"/>
      <dgm:spPr/>
      <dgm:t>
        <a:bodyPr/>
        <a:lstStyle/>
        <a:p>
          <a:endParaRPr lang="it-IT"/>
        </a:p>
      </dgm:t>
    </dgm:pt>
    <dgm:pt modelId="{3EE051A4-6BE4-46DB-A015-75C41D60DA75}">
      <dgm:prSet phldrT="[Testo]" phldr="1" custT="1"/>
      <dgm:spPr/>
      <dgm:t>
        <a:bodyPr/>
        <a:lstStyle/>
        <a:p>
          <a:endParaRPr lang="it-IT" sz="1000" dirty="0"/>
        </a:p>
      </dgm:t>
    </dgm:pt>
    <dgm:pt modelId="{D6521D1A-2F2B-4456-A970-127E5D3051B5}" type="parTrans" cxnId="{D4799831-D9BF-4FAA-8388-F7ADFD519E19}">
      <dgm:prSet/>
      <dgm:spPr/>
      <dgm:t>
        <a:bodyPr/>
        <a:lstStyle/>
        <a:p>
          <a:endParaRPr lang="it-IT"/>
        </a:p>
      </dgm:t>
    </dgm:pt>
    <dgm:pt modelId="{952880EA-0D70-4A52-BCEA-3D3573AF690D}" type="sibTrans" cxnId="{D4799831-D9BF-4FAA-8388-F7ADFD519E19}">
      <dgm:prSet/>
      <dgm:spPr/>
      <dgm:t>
        <a:bodyPr/>
        <a:lstStyle/>
        <a:p>
          <a:endParaRPr lang="it-IT"/>
        </a:p>
      </dgm:t>
    </dgm:pt>
    <dgm:pt modelId="{20489697-D13B-4C40-A74B-440A6D076C36}">
      <dgm:prSet phldrT="[Testo]" custT="1"/>
      <dgm:spPr/>
      <dgm:t>
        <a:bodyPr/>
        <a:lstStyle/>
        <a:p>
          <a:r>
            <a:rPr lang="it-IT" sz="1000" dirty="0"/>
            <a:t>azionisti</a:t>
          </a:r>
          <a:endParaRPr lang="it-IT" sz="1200" dirty="0"/>
        </a:p>
      </dgm:t>
    </dgm:pt>
    <dgm:pt modelId="{B16B5A20-818F-483E-A376-7822D41E478A}" type="parTrans" cxnId="{F32421F4-5229-4C50-A6A0-F430B2F3AD33}">
      <dgm:prSet/>
      <dgm:spPr/>
      <dgm:t>
        <a:bodyPr/>
        <a:lstStyle/>
        <a:p>
          <a:endParaRPr lang="it-IT"/>
        </a:p>
      </dgm:t>
    </dgm:pt>
    <dgm:pt modelId="{6696EDFD-3E7B-46CD-BBD3-F1E26F8FB223}" type="sibTrans" cxnId="{F32421F4-5229-4C50-A6A0-F430B2F3AD33}">
      <dgm:prSet/>
      <dgm:spPr/>
      <dgm:t>
        <a:bodyPr/>
        <a:lstStyle/>
        <a:p>
          <a:endParaRPr lang="it-IT"/>
        </a:p>
      </dgm:t>
    </dgm:pt>
    <dgm:pt modelId="{E6672041-F375-46FF-94D1-B00C53662404}">
      <dgm:prSet phldrT="[Testo]" custT="1"/>
      <dgm:spPr/>
      <dgm:t>
        <a:bodyPr/>
        <a:lstStyle/>
        <a:p>
          <a:r>
            <a:rPr lang="it-IT" sz="1200" dirty="0" err="1"/>
            <a:t>cda</a:t>
          </a:r>
          <a:endParaRPr lang="it-IT" sz="1200" dirty="0"/>
        </a:p>
      </dgm:t>
    </dgm:pt>
    <dgm:pt modelId="{399D8912-75FD-4DDC-8206-844068CFCF75}" type="parTrans" cxnId="{2BBFCBCF-9D28-4293-81A7-FC0C500C93DC}">
      <dgm:prSet/>
      <dgm:spPr/>
      <dgm:t>
        <a:bodyPr/>
        <a:lstStyle/>
        <a:p>
          <a:endParaRPr lang="it-IT"/>
        </a:p>
      </dgm:t>
    </dgm:pt>
    <dgm:pt modelId="{DC2B08AF-6B00-48AF-BD80-84EB78BC1F89}" type="sibTrans" cxnId="{2BBFCBCF-9D28-4293-81A7-FC0C500C93DC}">
      <dgm:prSet/>
      <dgm:spPr/>
      <dgm:t>
        <a:bodyPr/>
        <a:lstStyle/>
        <a:p>
          <a:endParaRPr lang="it-IT"/>
        </a:p>
      </dgm:t>
    </dgm:pt>
    <dgm:pt modelId="{0AF2754F-2626-43E6-BE07-E2A828DA31AF}">
      <dgm:prSet phldrT="[Testo]" custT="1"/>
      <dgm:spPr/>
      <dgm:t>
        <a:bodyPr/>
        <a:lstStyle/>
        <a:p>
          <a:r>
            <a:rPr lang="it-IT" sz="1000" dirty="0"/>
            <a:t>dipendenti</a:t>
          </a:r>
        </a:p>
      </dgm:t>
    </dgm:pt>
    <dgm:pt modelId="{83A27E25-B2C7-4007-9634-334BB1628BFE}" type="parTrans" cxnId="{1A90DAC9-4B4E-4421-A70D-AA7F4D623454}">
      <dgm:prSet/>
      <dgm:spPr/>
      <dgm:t>
        <a:bodyPr/>
        <a:lstStyle/>
        <a:p>
          <a:endParaRPr lang="it-IT"/>
        </a:p>
      </dgm:t>
    </dgm:pt>
    <dgm:pt modelId="{D2803A1E-99A4-4604-BF16-ED9839E19AD6}" type="sibTrans" cxnId="{1A90DAC9-4B4E-4421-A70D-AA7F4D623454}">
      <dgm:prSet/>
      <dgm:spPr/>
      <dgm:t>
        <a:bodyPr/>
        <a:lstStyle/>
        <a:p>
          <a:endParaRPr lang="it-IT"/>
        </a:p>
      </dgm:t>
    </dgm:pt>
    <dgm:pt modelId="{753C0FF6-302D-4EE1-9D49-D2057F70B799}">
      <dgm:prSet phldrT="[Testo]"/>
      <dgm:spPr/>
      <dgm:t>
        <a:bodyPr/>
        <a:lstStyle/>
        <a:p>
          <a:r>
            <a:rPr lang="it-IT" dirty="0"/>
            <a:t>Clienti</a:t>
          </a:r>
        </a:p>
      </dgm:t>
    </dgm:pt>
    <dgm:pt modelId="{A5A76876-39BA-41EE-AE3B-69DF0DE9A159}" type="parTrans" cxnId="{07195CC5-AFB8-432A-83A9-E53D0A2C7941}">
      <dgm:prSet/>
      <dgm:spPr/>
      <dgm:t>
        <a:bodyPr/>
        <a:lstStyle/>
        <a:p>
          <a:endParaRPr lang="it-IT"/>
        </a:p>
      </dgm:t>
    </dgm:pt>
    <dgm:pt modelId="{F6FA9268-EAA2-4E48-9E52-B52B11BE6A8E}" type="sibTrans" cxnId="{07195CC5-AFB8-432A-83A9-E53D0A2C7941}">
      <dgm:prSet/>
      <dgm:spPr/>
      <dgm:t>
        <a:bodyPr/>
        <a:lstStyle/>
        <a:p>
          <a:endParaRPr lang="it-IT"/>
        </a:p>
      </dgm:t>
    </dgm:pt>
    <dgm:pt modelId="{7056AB8B-A3E5-4FD3-988C-6F09B587CA9D}">
      <dgm:prSet phldrT="[Testo]"/>
      <dgm:spPr/>
      <dgm:t>
        <a:bodyPr/>
        <a:lstStyle/>
        <a:p>
          <a:r>
            <a:rPr lang="it-IT" dirty="0"/>
            <a:t>Fornitori</a:t>
          </a:r>
        </a:p>
      </dgm:t>
    </dgm:pt>
    <dgm:pt modelId="{5F9EDE52-4581-443B-A716-D520334E0C49}" type="parTrans" cxnId="{6077A0BA-541D-4E1F-A433-6D2BE9EF58C6}">
      <dgm:prSet/>
      <dgm:spPr/>
      <dgm:t>
        <a:bodyPr/>
        <a:lstStyle/>
        <a:p>
          <a:endParaRPr lang="it-IT"/>
        </a:p>
      </dgm:t>
    </dgm:pt>
    <dgm:pt modelId="{0574EFFB-E6E4-4CE2-9192-3442E973B8B9}" type="sibTrans" cxnId="{6077A0BA-541D-4E1F-A433-6D2BE9EF58C6}">
      <dgm:prSet/>
      <dgm:spPr/>
      <dgm:t>
        <a:bodyPr/>
        <a:lstStyle/>
        <a:p>
          <a:endParaRPr lang="it-IT"/>
        </a:p>
      </dgm:t>
    </dgm:pt>
    <dgm:pt modelId="{4E6153E5-D659-437D-A8F6-53DCC9048ED0}">
      <dgm:prSet phldrT="[Testo]" custT="1"/>
      <dgm:spPr/>
      <dgm:t>
        <a:bodyPr/>
        <a:lstStyle/>
        <a:p>
          <a:r>
            <a:rPr lang="it-IT" sz="1000" dirty="0"/>
            <a:t>Finanziatori</a:t>
          </a:r>
        </a:p>
      </dgm:t>
    </dgm:pt>
    <dgm:pt modelId="{41EB028D-0C19-4335-9EAA-6A11546CE18B}" type="parTrans" cxnId="{4635C075-23F8-4036-BEAE-C088FAB0AEEE}">
      <dgm:prSet/>
      <dgm:spPr/>
      <dgm:t>
        <a:bodyPr/>
        <a:lstStyle/>
        <a:p>
          <a:endParaRPr lang="it-IT"/>
        </a:p>
      </dgm:t>
    </dgm:pt>
    <dgm:pt modelId="{015378DD-8116-43EF-A6AC-534B25DDBAE6}" type="sibTrans" cxnId="{4635C075-23F8-4036-BEAE-C088FAB0AEEE}">
      <dgm:prSet/>
      <dgm:spPr/>
      <dgm:t>
        <a:bodyPr/>
        <a:lstStyle/>
        <a:p>
          <a:endParaRPr lang="it-IT"/>
        </a:p>
      </dgm:t>
    </dgm:pt>
    <dgm:pt modelId="{C1BD30EB-F6D2-4A62-8D7C-05A1627969B6}">
      <dgm:prSet phldrT="[Testo]"/>
      <dgm:spPr/>
      <dgm:t>
        <a:bodyPr/>
        <a:lstStyle/>
        <a:p>
          <a:r>
            <a:rPr lang="it-IT" dirty="0"/>
            <a:t>Enti locali</a:t>
          </a:r>
        </a:p>
      </dgm:t>
    </dgm:pt>
    <dgm:pt modelId="{E52ED2B2-2D4C-47B3-95EE-0474C3BEFA9C}" type="parTrans" cxnId="{8C948DAA-1D4A-4C06-A8C3-7B33B703D79F}">
      <dgm:prSet/>
      <dgm:spPr/>
      <dgm:t>
        <a:bodyPr/>
        <a:lstStyle/>
        <a:p>
          <a:endParaRPr lang="it-IT"/>
        </a:p>
      </dgm:t>
    </dgm:pt>
    <dgm:pt modelId="{6E1E4651-A748-4A89-AA8F-5C419862F36E}" type="sibTrans" cxnId="{8C948DAA-1D4A-4C06-A8C3-7B33B703D79F}">
      <dgm:prSet/>
      <dgm:spPr/>
      <dgm:t>
        <a:bodyPr/>
        <a:lstStyle/>
        <a:p>
          <a:endParaRPr lang="it-IT"/>
        </a:p>
      </dgm:t>
    </dgm:pt>
    <dgm:pt modelId="{BDF14475-AACC-4BF9-807E-403CF687B9A3}">
      <dgm:prSet phldrT="[Testo]"/>
      <dgm:spPr/>
      <dgm:t>
        <a:bodyPr/>
        <a:lstStyle/>
        <a:p>
          <a:r>
            <a:rPr lang="it-IT" dirty="0"/>
            <a:t>Associazioni di categoria</a:t>
          </a:r>
        </a:p>
      </dgm:t>
    </dgm:pt>
    <dgm:pt modelId="{7C5F01DB-7F90-4F4C-BAAB-9B8B1470E0E9}" type="parTrans" cxnId="{277D0298-325D-4551-B183-D3A46F8B9CBF}">
      <dgm:prSet/>
      <dgm:spPr/>
      <dgm:t>
        <a:bodyPr/>
        <a:lstStyle/>
        <a:p>
          <a:endParaRPr lang="it-IT"/>
        </a:p>
      </dgm:t>
    </dgm:pt>
    <dgm:pt modelId="{428838EA-712D-4E0C-8545-0D5F85B207D5}" type="sibTrans" cxnId="{277D0298-325D-4551-B183-D3A46F8B9CBF}">
      <dgm:prSet/>
      <dgm:spPr/>
      <dgm:t>
        <a:bodyPr/>
        <a:lstStyle/>
        <a:p>
          <a:endParaRPr lang="it-IT"/>
        </a:p>
      </dgm:t>
    </dgm:pt>
    <dgm:pt modelId="{81333448-B717-449D-B616-DA5570B9365D}">
      <dgm:prSet phldrT="[Testo]"/>
      <dgm:spPr/>
      <dgm:t>
        <a:bodyPr/>
        <a:lstStyle/>
        <a:p>
          <a:r>
            <a:rPr lang="it-IT" dirty="0"/>
            <a:t>ambiente</a:t>
          </a:r>
        </a:p>
      </dgm:t>
    </dgm:pt>
    <dgm:pt modelId="{8E4C508E-8C75-456C-94B2-56D24431224E}" type="parTrans" cxnId="{6C46D3F1-0442-459A-8ECA-E75B7D022522}">
      <dgm:prSet/>
      <dgm:spPr/>
      <dgm:t>
        <a:bodyPr/>
        <a:lstStyle/>
        <a:p>
          <a:endParaRPr lang="it-IT"/>
        </a:p>
      </dgm:t>
    </dgm:pt>
    <dgm:pt modelId="{78FCD15B-42E9-4967-BF54-E2B6F49BA997}" type="sibTrans" cxnId="{6C46D3F1-0442-459A-8ECA-E75B7D022522}">
      <dgm:prSet/>
      <dgm:spPr/>
      <dgm:t>
        <a:bodyPr/>
        <a:lstStyle/>
        <a:p>
          <a:endParaRPr lang="it-IT"/>
        </a:p>
      </dgm:t>
    </dgm:pt>
    <dgm:pt modelId="{78C8FB30-D085-4654-9CC9-7504D5FE6ECB}" type="pres">
      <dgm:prSet presAssocID="{4F8562F5-1541-4F85-8F1C-CDC717A5832D}" presName="cycle" presStyleCnt="0">
        <dgm:presLayoutVars>
          <dgm:chMax val="1"/>
          <dgm:dir/>
          <dgm:animLvl val="ctr"/>
          <dgm:resizeHandles val="exact"/>
        </dgm:presLayoutVars>
      </dgm:prSet>
      <dgm:spPr/>
    </dgm:pt>
    <dgm:pt modelId="{4869C876-65C7-4635-8EA6-46CE0BACD184}" type="pres">
      <dgm:prSet presAssocID="{3EE051A4-6BE4-46DB-A015-75C41D60DA75}" presName="centerShape" presStyleLbl="node0" presStyleIdx="0" presStyleCnt="1" custScaleX="64875" custScaleY="57000" custLinFactNeighborX="76365" custLinFactNeighborY="7757"/>
      <dgm:spPr/>
    </dgm:pt>
    <dgm:pt modelId="{F413B544-B26E-4496-914A-AB50D660FB06}" type="pres">
      <dgm:prSet presAssocID="{B16B5A20-818F-483E-A376-7822D41E478A}" presName="Name9" presStyleLbl="parChTrans1D2" presStyleIdx="0" presStyleCnt="9"/>
      <dgm:spPr/>
    </dgm:pt>
    <dgm:pt modelId="{018447D7-C328-4079-B09E-E638F274C163}" type="pres">
      <dgm:prSet presAssocID="{B16B5A20-818F-483E-A376-7822D41E478A}" presName="connTx" presStyleLbl="parChTrans1D2" presStyleIdx="0" presStyleCnt="9"/>
      <dgm:spPr/>
    </dgm:pt>
    <dgm:pt modelId="{D51AA1C0-63E2-450E-B74B-73C7EBC8D7AC}" type="pres">
      <dgm:prSet presAssocID="{20489697-D13B-4C40-A74B-440A6D076C36}" presName="node" presStyleLbl="node1" presStyleIdx="0" presStyleCnt="9" custScaleX="82873" custScaleY="82875" custRadScaleRad="176547" custRadScaleInc="352688">
        <dgm:presLayoutVars>
          <dgm:bulletEnabled val="1"/>
        </dgm:presLayoutVars>
      </dgm:prSet>
      <dgm:spPr/>
    </dgm:pt>
    <dgm:pt modelId="{07756F60-BDAE-4ED8-905C-D893D83600CA}" type="pres">
      <dgm:prSet presAssocID="{399D8912-75FD-4DDC-8206-844068CFCF75}" presName="Name9" presStyleLbl="parChTrans1D2" presStyleIdx="1" presStyleCnt="9"/>
      <dgm:spPr/>
    </dgm:pt>
    <dgm:pt modelId="{34E9B70C-0754-4E9C-ACB4-E713162AF0EE}" type="pres">
      <dgm:prSet presAssocID="{399D8912-75FD-4DDC-8206-844068CFCF75}" presName="connTx" presStyleLbl="parChTrans1D2" presStyleIdx="1" presStyleCnt="9"/>
      <dgm:spPr/>
    </dgm:pt>
    <dgm:pt modelId="{064E2992-0778-4E9D-9069-7850F897A578}" type="pres">
      <dgm:prSet presAssocID="{E6672041-F375-46FF-94D1-B00C53662404}" presName="node" presStyleLbl="node1" presStyleIdx="1" presStyleCnt="9" custScaleX="82872" custScaleY="68197" custRadScaleRad="171498" custRadScaleInc="39302">
        <dgm:presLayoutVars>
          <dgm:bulletEnabled val="1"/>
        </dgm:presLayoutVars>
      </dgm:prSet>
      <dgm:spPr/>
    </dgm:pt>
    <dgm:pt modelId="{0BFFA46A-49A7-4A99-9DB3-530EB2B959F3}" type="pres">
      <dgm:prSet presAssocID="{83A27E25-B2C7-4007-9634-334BB1628BFE}" presName="Name9" presStyleLbl="parChTrans1D2" presStyleIdx="2" presStyleCnt="9"/>
      <dgm:spPr/>
    </dgm:pt>
    <dgm:pt modelId="{92ECB8B4-777D-4F14-B6CD-157EFDC0090F}" type="pres">
      <dgm:prSet presAssocID="{83A27E25-B2C7-4007-9634-334BB1628BFE}" presName="connTx" presStyleLbl="parChTrans1D2" presStyleIdx="2" presStyleCnt="9"/>
      <dgm:spPr/>
    </dgm:pt>
    <dgm:pt modelId="{F3B89D74-FC3E-4050-8B8F-7DCCC0159CA9}" type="pres">
      <dgm:prSet presAssocID="{0AF2754F-2626-43E6-BE07-E2A828DA31AF}" presName="node" presStyleLbl="node1" presStyleIdx="2" presStyleCnt="9" custScaleX="100000" custScaleY="48178" custRadScaleRad="116244" custRadScaleInc="-216646">
        <dgm:presLayoutVars>
          <dgm:bulletEnabled val="1"/>
        </dgm:presLayoutVars>
      </dgm:prSet>
      <dgm:spPr/>
    </dgm:pt>
    <dgm:pt modelId="{B2970DAF-1D1C-4C89-88E3-467A313B4D8C}" type="pres">
      <dgm:prSet presAssocID="{A5A76876-39BA-41EE-AE3B-69DF0DE9A159}" presName="Name9" presStyleLbl="parChTrans1D2" presStyleIdx="3" presStyleCnt="9"/>
      <dgm:spPr/>
    </dgm:pt>
    <dgm:pt modelId="{5EFE4523-1ED9-46FF-99B0-0002DBBBB2B9}" type="pres">
      <dgm:prSet presAssocID="{A5A76876-39BA-41EE-AE3B-69DF0DE9A159}" presName="connTx" presStyleLbl="parChTrans1D2" presStyleIdx="3" presStyleCnt="9"/>
      <dgm:spPr/>
    </dgm:pt>
    <dgm:pt modelId="{852736D9-F874-4D71-8B98-057478FEF0A6}" type="pres">
      <dgm:prSet presAssocID="{753C0FF6-302D-4EE1-9D49-D2057F70B799}" presName="node" presStyleLbl="node1" presStyleIdx="3" presStyleCnt="9" custScaleX="74311" custScaleY="58910" custRadScaleRad="18157" custRadScaleInc="744192">
        <dgm:presLayoutVars>
          <dgm:bulletEnabled val="1"/>
        </dgm:presLayoutVars>
      </dgm:prSet>
      <dgm:spPr/>
    </dgm:pt>
    <dgm:pt modelId="{C73AF9E8-D80E-425A-A4D6-9DF14116EB96}" type="pres">
      <dgm:prSet presAssocID="{5F9EDE52-4581-443B-A716-D520334E0C49}" presName="Name9" presStyleLbl="parChTrans1D2" presStyleIdx="4" presStyleCnt="9"/>
      <dgm:spPr/>
    </dgm:pt>
    <dgm:pt modelId="{7E2B87D4-A65E-4527-97B2-44BE546FF1EB}" type="pres">
      <dgm:prSet presAssocID="{5F9EDE52-4581-443B-A716-D520334E0C49}" presName="connTx" presStyleLbl="parChTrans1D2" presStyleIdx="4" presStyleCnt="9"/>
      <dgm:spPr/>
    </dgm:pt>
    <dgm:pt modelId="{DDEDB214-DF8C-4F61-80FC-45312E8BA291}" type="pres">
      <dgm:prSet presAssocID="{7056AB8B-A3E5-4FD3-988C-6F09B587CA9D}" presName="node" presStyleLbl="node1" presStyleIdx="4" presStyleCnt="9" custScaleX="90934" custScaleY="58185" custRadScaleRad="48964" custRadScaleInc="863095">
        <dgm:presLayoutVars>
          <dgm:bulletEnabled val="1"/>
        </dgm:presLayoutVars>
      </dgm:prSet>
      <dgm:spPr/>
    </dgm:pt>
    <dgm:pt modelId="{46431796-F893-43EA-B7AF-DF5F88F6545F}" type="pres">
      <dgm:prSet presAssocID="{41EB028D-0C19-4335-9EAA-6A11546CE18B}" presName="Name9" presStyleLbl="parChTrans1D2" presStyleIdx="5" presStyleCnt="9"/>
      <dgm:spPr/>
    </dgm:pt>
    <dgm:pt modelId="{9A16ABD0-3DF1-408E-9BAB-0A37DBF26A96}" type="pres">
      <dgm:prSet presAssocID="{41EB028D-0C19-4335-9EAA-6A11546CE18B}" presName="connTx" presStyleLbl="parChTrans1D2" presStyleIdx="5" presStyleCnt="9"/>
      <dgm:spPr/>
    </dgm:pt>
    <dgm:pt modelId="{F5B99F9F-9540-4102-B098-8225D9490CE9}" type="pres">
      <dgm:prSet presAssocID="{4E6153E5-D659-437D-A8F6-53DCC9048ED0}" presName="node" presStyleLbl="node1" presStyleIdx="5" presStyleCnt="9" custScaleX="108563" custScaleY="68197" custRadScaleRad="97643" custRadScaleInc="791762">
        <dgm:presLayoutVars>
          <dgm:bulletEnabled val="1"/>
        </dgm:presLayoutVars>
      </dgm:prSet>
      <dgm:spPr/>
    </dgm:pt>
    <dgm:pt modelId="{0DCE8EB3-7C9D-42FE-92E6-18EDE955C966}" type="pres">
      <dgm:prSet presAssocID="{E52ED2B2-2D4C-47B3-95EE-0474C3BEFA9C}" presName="Name9" presStyleLbl="parChTrans1D2" presStyleIdx="6" presStyleCnt="9"/>
      <dgm:spPr/>
    </dgm:pt>
    <dgm:pt modelId="{8BF2CB90-B106-4A07-A5C4-C227ADF162B6}" type="pres">
      <dgm:prSet presAssocID="{E52ED2B2-2D4C-47B3-95EE-0474C3BEFA9C}" presName="connTx" presStyleLbl="parChTrans1D2" presStyleIdx="6" presStyleCnt="9"/>
      <dgm:spPr/>
    </dgm:pt>
    <dgm:pt modelId="{A8FB8676-C393-4DC8-B652-4BCAE09B72FF}" type="pres">
      <dgm:prSet presAssocID="{C1BD30EB-F6D2-4A62-8D7C-05A1627969B6}" presName="node" presStyleLbl="node1" presStyleIdx="6" presStyleCnt="9" custScaleX="82873" custScaleY="66248" custRadScaleRad="106110" custRadScaleInc="239546">
        <dgm:presLayoutVars>
          <dgm:bulletEnabled val="1"/>
        </dgm:presLayoutVars>
      </dgm:prSet>
      <dgm:spPr/>
    </dgm:pt>
    <dgm:pt modelId="{B8A4F0E6-CAAA-4B1D-B208-3DADF0E73EBC}" type="pres">
      <dgm:prSet presAssocID="{7C5F01DB-7F90-4F4C-BAAB-9B8B1470E0E9}" presName="Name9" presStyleLbl="parChTrans1D2" presStyleIdx="7" presStyleCnt="9"/>
      <dgm:spPr/>
    </dgm:pt>
    <dgm:pt modelId="{A769F314-FCE7-49CF-B99C-11ED40596D50}" type="pres">
      <dgm:prSet presAssocID="{7C5F01DB-7F90-4F4C-BAAB-9B8B1470E0E9}" presName="connTx" presStyleLbl="parChTrans1D2" presStyleIdx="7" presStyleCnt="9"/>
      <dgm:spPr/>
    </dgm:pt>
    <dgm:pt modelId="{DBD525CF-2706-44FE-BF3D-BB8258157F9A}" type="pres">
      <dgm:prSet presAssocID="{BDF14475-AACC-4BF9-807E-403CF687B9A3}" presName="node" presStyleLbl="node1" presStyleIdx="7" presStyleCnt="9" custScaleX="91436" custScaleY="66248" custRadScaleRad="136026" custRadScaleInc="180404">
        <dgm:presLayoutVars>
          <dgm:bulletEnabled val="1"/>
        </dgm:presLayoutVars>
      </dgm:prSet>
      <dgm:spPr/>
    </dgm:pt>
    <dgm:pt modelId="{0422D46C-F616-471A-9D4A-DFB2381B67C2}" type="pres">
      <dgm:prSet presAssocID="{8E4C508E-8C75-456C-94B2-56D24431224E}" presName="Name9" presStyleLbl="parChTrans1D2" presStyleIdx="8" presStyleCnt="9"/>
      <dgm:spPr/>
    </dgm:pt>
    <dgm:pt modelId="{F6597DAF-6AD7-43CB-BE91-50E833752F0D}" type="pres">
      <dgm:prSet presAssocID="{8E4C508E-8C75-456C-94B2-56D24431224E}" presName="connTx" presStyleLbl="parChTrans1D2" presStyleIdx="8" presStyleCnt="9"/>
      <dgm:spPr/>
    </dgm:pt>
    <dgm:pt modelId="{1099DCDC-F100-4B5A-B41D-2AC172E7CAFE}" type="pres">
      <dgm:prSet presAssocID="{81333448-B717-449D-B616-DA5570B9365D}" presName="node" presStyleLbl="node1" presStyleIdx="8" presStyleCnt="9" custScaleX="82872" custScaleY="66249" custRadScaleRad="80713" custRadScaleInc="-336952">
        <dgm:presLayoutVars>
          <dgm:bulletEnabled val="1"/>
        </dgm:presLayoutVars>
      </dgm:prSet>
      <dgm:spPr/>
    </dgm:pt>
  </dgm:ptLst>
  <dgm:cxnLst>
    <dgm:cxn modelId="{1E767013-47C7-4620-8CF7-DD7EBA534C1A}" type="presOf" srcId="{0AF2754F-2626-43E6-BE07-E2A828DA31AF}" destId="{F3B89D74-FC3E-4050-8B8F-7DCCC0159CA9}" srcOrd="0" destOrd="0" presId="urn:microsoft.com/office/officeart/2005/8/layout/radial1"/>
    <dgm:cxn modelId="{3D6E6E1F-9977-45F4-B418-1067F8009579}" type="presOf" srcId="{E6672041-F375-46FF-94D1-B00C53662404}" destId="{064E2992-0778-4E9D-9069-7850F897A578}" srcOrd="0" destOrd="0" presId="urn:microsoft.com/office/officeart/2005/8/layout/radial1"/>
    <dgm:cxn modelId="{34DE0426-2FDA-45A0-8048-A29D25F42FED}" type="presOf" srcId="{41EB028D-0C19-4335-9EAA-6A11546CE18B}" destId="{9A16ABD0-3DF1-408E-9BAB-0A37DBF26A96}" srcOrd="1" destOrd="0" presId="urn:microsoft.com/office/officeart/2005/8/layout/radial1"/>
    <dgm:cxn modelId="{263CFF2A-1F98-498A-BA55-E1053EA6D5F6}" type="presOf" srcId="{20489697-D13B-4C40-A74B-440A6D076C36}" destId="{D51AA1C0-63E2-450E-B74B-73C7EBC8D7AC}" srcOrd="0" destOrd="0" presId="urn:microsoft.com/office/officeart/2005/8/layout/radial1"/>
    <dgm:cxn modelId="{79A3BC2E-C458-48BD-9C16-C0C299A5F041}" type="presOf" srcId="{A5A76876-39BA-41EE-AE3B-69DF0DE9A159}" destId="{5EFE4523-1ED9-46FF-99B0-0002DBBBB2B9}" srcOrd="1" destOrd="0" presId="urn:microsoft.com/office/officeart/2005/8/layout/radial1"/>
    <dgm:cxn modelId="{D4799831-D9BF-4FAA-8388-F7ADFD519E19}" srcId="{4F8562F5-1541-4F85-8F1C-CDC717A5832D}" destId="{3EE051A4-6BE4-46DB-A015-75C41D60DA75}" srcOrd="0" destOrd="0" parTransId="{D6521D1A-2F2B-4456-A970-127E5D3051B5}" sibTransId="{952880EA-0D70-4A52-BCEA-3D3573AF690D}"/>
    <dgm:cxn modelId="{C5F21540-9934-4D9D-B2D8-5448A75B9F5C}" type="presOf" srcId="{E52ED2B2-2D4C-47B3-95EE-0474C3BEFA9C}" destId="{8BF2CB90-B106-4A07-A5C4-C227ADF162B6}" srcOrd="1" destOrd="0" presId="urn:microsoft.com/office/officeart/2005/8/layout/radial1"/>
    <dgm:cxn modelId="{F9FAC541-E723-4DEB-A5B1-169743AE084C}" type="presOf" srcId="{81333448-B717-449D-B616-DA5570B9365D}" destId="{1099DCDC-F100-4B5A-B41D-2AC172E7CAFE}" srcOrd="0" destOrd="0" presId="urn:microsoft.com/office/officeart/2005/8/layout/radial1"/>
    <dgm:cxn modelId="{BED62D44-2A44-44C6-8819-94A7D0B5ABC1}" type="presOf" srcId="{5F9EDE52-4581-443B-A716-D520334E0C49}" destId="{C73AF9E8-D80E-425A-A4D6-9DF14116EB96}" srcOrd="0" destOrd="0" presId="urn:microsoft.com/office/officeart/2005/8/layout/radial1"/>
    <dgm:cxn modelId="{5451C148-F93F-4BCF-883D-0EF2BEBD2B4A}" type="presOf" srcId="{5F9EDE52-4581-443B-A716-D520334E0C49}" destId="{7E2B87D4-A65E-4527-97B2-44BE546FF1EB}" srcOrd="1" destOrd="0" presId="urn:microsoft.com/office/officeart/2005/8/layout/radial1"/>
    <dgm:cxn modelId="{BF0DDF4D-A207-42F7-9B30-4973D13C72DE}" type="presOf" srcId="{A5A76876-39BA-41EE-AE3B-69DF0DE9A159}" destId="{B2970DAF-1D1C-4C89-88E3-467A313B4D8C}" srcOrd="0" destOrd="0" presId="urn:microsoft.com/office/officeart/2005/8/layout/radial1"/>
    <dgm:cxn modelId="{66B14967-FF1C-42C9-9655-661490712F69}" type="presOf" srcId="{8E4C508E-8C75-456C-94B2-56D24431224E}" destId="{F6597DAF-6AD7-43CB-BE91-50E833752F0D}" srcOrd="1" destOrd="0" presId="urn:microsoft.com/office/officeart/2005/8/layout/radial1"/>
    <dgm:cxn modelId="{25FD6773-07C6-43E7-8CCA-83E64D8A521D}" type="presOf" srcId="{B16B5A20-818F-483E-A376-7822D41E478A}" destId="{018447D7-C328-4079-B09E-E638F274C163}" srcOrd="1" destOrd="0" presId="urn:microsoft.com/office/officeart/2005/8/layout/radial1"/>
    <dgm:cxn modelId="{4635C075-23F8-4036-BEAE-C088FAB0AEEE}" srcId="{3EE051A4-6BE4-46DB-A015-75C41D60DA75}" destId="{4E6153E5-D659-437D-A8F6-53DCC9048ED0}" srcOrd="5" destOrd="0" parTransId="{41EB028D-0C19-4335-9EAA-6A11546CE18B}" sibTransId="{015378DD-8116-43EF-A6AC-534B25DDBAE6}"/>
    <dgm:cxn modelId="{62A5177E-B7B7-406A-9993-99588B480741}" type="presOf" srcId="{753C0FF6-302D-4EE1-9D49-D2057F70B799}" destId="{852736D9-F874-4D71-8B98-057478FEF0A6}" srcOrd="0" destOrd="0" presId="urn:microsoft.com/office/officeart/2005/8/layout/radial1"/>
    <dgm:cxn modelId="{559CCC7E-6FED-439B-9FE6-1A4318999254}" type="presOf" srcId="{4E6153E5-D659-437D-A8F6-53DCC9048ED0}" destId="{F5B99F9F-9540-4102-B098-8225D9490CE9}" srcOrd="0" destOrd="0" presId="urn:microsoft.com/office/officeart/2005/8/layout/radial1"/>
    <dgm:cxn modelId="{B74E8D84-D162-461D-9DAC-8648379BA935}" type="presOf" srcId="{8E4C508E-8C75-456C-94B2-56D24431224E}" destId="{0422D46C-F616-471A-9D4A-DFB2381B67C2}" srcOrd="0" destOrd="0" presId="urn:microsoft.com/office/officeart/2005/8/layout/radial1"/>
    <dgm:cxn modelId="{5FB00185-6A23-4307-A490-7CB4C366011E}" type="presOf" srcId="{E52ED2B2-2D4C-47B3-95EE-0474C3BEFA9C}" destId="{0DCE8EB3-7C9D-42FE-92E6-18EDE955C966}" srcOrd="0" destOrd="0" presId="urn:microsoft.com/office/officeart/2005/8/layout/radial1"/>
    <dgm:cxn modelId="{60B4B288-FA9A-40A0-9359-4DBA946E1984}" type="presOf" srcId="{83A27E25-B2C7-4007-9634-334BB1628BFE}" destId="{0BFFA46A-49A7-4A99-9DB3-530EB2B959F3}" srcOrd="0" destOrd="0" presId="urn:microsoft.com/office/officeart/2005/8/layout/radial1"/>
    <dgm:cxn modelId="{EBA12395-4987-4970-BEC3-348A724613C7}" type="presOf" srcId="{C1BD30EB-F6D2-4A62-8D7C-05A1627969B6}" destId="{A8FB8676-C393-4DC8-B652-4BCAE09B72FF}" srcOrd="0" destOrd="0" presId="urn:microsoft.com/office/officeart/2005/8/layout/radial1"/>
    <dgm:cxn modelId="{277D0298-325D-4551-B183-D3A46F8B9CBF}" srcId="{3EE051A4-6BE4-46DB-A015-75C41D60DA75}" destId="{BDF14475-AACC-4BF9-807E-403CF687B9A3}" srcOrd="7" destOrd="0" parTransId="{7C5F01DB-7F90-4F4C-BAAB-9B8B1470E0E9}" sibTransId="{428838EA-712D-4E0C-8545-0D5F85B207D5}"/>
    <dgm:cxn modelId="{8C948DAA-1D4A-4C06-A8C3-7B33B703D79F}" srcId="{3EE051A4-6BE4-46DB-A015-75C41D60DA75}" destId="{C1BD30EB-F6D2-4A62-8D7C-05A1627969B6}" srcOrd="6" destOrd="0" parTransId="{E52ED2B2-2D4C-47B3-95EE-0474C3BEFA9C}" sibTransId="{6E1E4651-A748-4A89-AA8F-5C419862F36E}"/>
    <dgm:cxn modelId="{1006DBAA-2F42-474D-921C-8BC05F2ACD8E}" type="presOf" srcId="{7C5F01DB-7F90-4F4C-BAAB-9B8B1470E0E9}" destId="{B8A4F0E6-CAAA-4B1D-B208-3DADF0E73EBC}" srcOrd="0" destOrd="0" presId="urn:microsoft.com/office/officeart/2005/8/layout/radial1"/>
    <dgm:cxn modelId="{381772B3-A221-4E39-BFD9-D57EA264560E}" type="presOf" srcId="{399D8912-75FD-4DDC-8206-844068CFCF75}" destId="{07756F60-BDAE-4ED8-905C-D893D83600CA}" srcOrd="0" destOrd="0" presId="urn:microsoft.com/office/officeart/2005/8/layout/radial1"/>
    <dgm:cxn modelId="{D15BD1B6-6D36-4816-B54B-4FA03D5727CE}" type="presOf" srcId="{3EE051A4-6BE4-46DB-A015-75C41D60DA75}" destId="{4869C876-65C7-4635-8EA6-46CE0BACD184}" srcOrd="0" destOrd="0" presId="urn:microsoft.com/office/officeart/2005/8/layout/radial1"/>
    <dgm:cxn modelId="{55DBEEB7-A386-43D0-B1B1-CE918F4C618D}" type="presOf" srcId="{41EB028D-0C19-4335-9EAA-6A11546CE18B}" destId="{46431796-F893-43EA-B7AF-DF5F88F6545F}" srcOrd="0" destOrd="0" presId="urn:microsoft.com/office/officeart/2005/8/layout/radial1"/>
    <dgm:cxn modelId="{9F5E94B9-03CA-486A-86AB-9DF19C5BD415}" type="presOf" srcId="{4F8562F5-1541-4F85-8F1C-CDC717A5832D}" destId="{78C8FB30-D085-4654-9CC9-7504D5FE6ECB}" srcOrd="0" destOrd="0" presId="urn:microsoft.com/office/officeart/2005/8/layout/radial1"/>
    <dgm:cxn modelId="{6077A0BA-541D-4E1F-A433-6D2BE9EF58C6}" srcId="{3EE051A4-6BE4-46DB-A015-75C41D60DA75}" destId="{7056AB8B-A3E5-4FD3-988C-6F09B587CA9D}" srcOrd="4" destOrd="0" parTransId="{5F9EDE52-4581-443B-A716-D520334E0C49}" sibTransId="{0574EFFB-E6E4-4CE2-9192-3442E973B8B9}"/>
    <dgm:cxn modelId="{4217AEBA-10B9-41DB-8BB3-5314FA133A7E}" type="presOf" srcId="{7C5F01DB-7F90-4F4C-BAAB-9B8B1470E0E9}" destId="{A769F314-FCE7-49CF-B99C-11ED40596D50}" srcOrd="1" destOrd="0" presId="urn:microsoft.com/office/officeart/2005/8/layout/radial1"/>
    <dgm:cxn modelId="{07195CC5-AFB8-432A-83A9-E53D0A2C7941}" srcId="{3EE051A4-6BE4-46DB-A015-75C41D60DA75}" destId="{753C0FF6-302D-4EE1-9D49-D2057F70B799}" srcOrd="3" destOrd="0" parTransId="{A5A76876-39BA-41EE-AE3B-69DF0DE9A159}" sibTransId="{F6FA9268-EAA2-4E48-9E52-B52B11BE6A8E}"/>
    <dgm:cxn modelId="{1A90DAC9-4B4E-4421-A70D-AA7F4D623454}" srcId="{3EE051A4-6BE4-46DB-A015-75C41D60DA75}" destId="{0AF2754F-2626-43E6-BE07-E2A828DA31AF}" srcOrd="2" destOrd="0" parTransId="{83A27E25-B2C7-4007-9634-334BB1628BFE}" sibTransId="{D2803A1E-99A4-4604-BF16-ED9839E19AD6}"/>
    <dgm:cxn modelId="{2BBFCBCF-9D28-4293-81A7-FC0C500C93DC}" srcId="{3EE051A4-6BE4-46DB-A015-75C41D60DA75}" destId="{E6672041-F375-46FF-94D1-B00C53662404}" srcOrd="1" destOrd="0" parTransId="{399D8912-75FD-4DDC-8206-844068CFCF75}" sibTransId="{DC2B08AF-6B00-48AF-BD80-84EB78BC1F89}"/>
    <dgm:cxn modelId="{DC9D6ED4-ACF0-4608-A5E8-6F14C3C59E89}" type="presOf" srcId="{B16B5A20-818F-483E-A376-7822D41E478A}" destId="{F413B544-B26E-4496-914A-AB50D660FB06}" srcOrd="0" destOrd="0" presId="urn:microsoft.com/office/officeart/2005/8/layout/radial1"/>
    <dgm:cxn modelId="{5A69C1D6-C922-456A-ADCB-F65D0C346DE1}" type="presOf" srcId="{BDF14475-AACC-4BF9-807E-403CF687B9A3}" destId="{DBD525CF-2706-44FE-BF3D-BB8258157F9A}" srcOrd="0" destOrd="0" presId="urn:microsoft.com/office/officeart/2005/8/layout/radial1"/>
    <dgm:cxn modelId="{FCE0C5F1-2D60-4593-B60D-CE20AAC69DAF}" type="presOf" srcId="{399D8912-75FD-4DDC-8206-844068CFCF75}" destId="{34E9B70C-0754-4E9C-ACB4-E713162AF0EE}" srcOrd="1" destOrd="0" presId="urn:microsoft.com/office/officeart/2005/8/layout/radial1"/>
    <dgm:cxn modelId="{6C46D3F1-0442-459A-8ECA-E75B7D022522}" srcId="{3EE051A4-6BE4-46DB-A015-75C41D60DA75}" destId="{81333448-B717-449D-B616-DA5570B9365D}" srcOrd="8" destOrd="0" parTransId="{8E4C508E-8C75-456C-94B2-56D24431224E}" sibTransId="{78FCD15B-42E9-4967-BF54-E2B6F49BA997}"/>
    <dgm:cxn modelId="{F32421F4-5229-4C50-A6A0-F430B2F3AD33}" srcId="{3EE051A4-6BE4-46DB-A015-75C41D60DA75}" destId="{20489697-D13B-4C40-A74B-440A6D076C36}" srcOrd="0" destOrd="0" parTransId="{B16B5A20-818F-483E-A376-7822D41E478A}" sibTransId="{6696EDFD-3E7B-46CD-BBD3-F1E26F8FB223}"/>
    <dgm:cxn modelId="{9B9A48F6-105B-4E56-B902-6004CB6E2FD4}" type="presOf" srcId="{7056AB8B-A3E5-4FD3-988C-6F09B587CA9D}" destId="{DDEDB214-DF8C-4F61-80FC-45312E8BA291}" srcOrd="0" destOrd="0" presId="urn:microsoft.com/office/officeart/2005/8/layout/radial1"/>
    <dgm:cxn modelId="{79E8C6FA-B0FE-4E1C-835F-66235C0FF862}" type="presOf" srcId="{83A27E25-B2C7-4007-9634-334BB1628BFE}" destId="{92ECB8B4-777D-4F14-B6CD-157EFDC0090F}" srcOrd="1" destOrd="0" presId="urn:microsoft.com/office/officeart/2005/8/layout/radial1"/>
    <dgm:cxn modelId="{F3664200-D43C-4E01-B260-EA192E2E895D}" type="presParOf" srcId="{78C8FB30-D085-4654-9CC9-7504D5FE6ECB}" destId="{4869C876-65C7-4635-8EA6-46CE0BACD184}" srcOrd="0" destOrd="0" presId="urn:microsoft.com/office/officeart/2005/8/layout/radial1"/>
    <dgm:cxn modelId="{7EFA9382-B582-42BD-9F7F-6EA2F5FE91E7}" type="presParOf" srcId="{78C8FB30-D085-4654-9CC9-7504D5FE6ECB}" destId="{F413B544-B26E-4496-914A-AB50D660FB06}" srcOrd="1" destOrd="0" presId="urn:microsoft.com/office/officeart/2005/8/layout/radial1"/>
    <dgm:cxn modelId="{620837B4-B0A6-4C6D-921B-9D76DB31A7E4}" type="presParOf" srcId="{F413B544-B26E-4496-914A-AB50D660FB06}" destId="{018447D7-C328-4079-B09E-E638F274C163}" srcOrd="0" destOrd="0" presId="urn:microsoft.com/office/officeart/2005/8/layout/radial1"/>
    <dgm:cxn modelId="{655DC446-D863-4973-89E9-B29C05852F87}" type="presParOf" srcId="{78C8FB30-D085-4654-9CC9-7504D5FE6ECB}" destId="{D51AA1C0-63E2-450E-B74B-73C7EBC8D7AC}" srcOrd="2" destOrd="0" presId="urn:microsoft.com/office/officeart/2005/8/layout/radial1"/>
    <dgm:cxn modelId="{D0D04E9D-F0E8-48CA-9F22-0FEFC8AB3DAE}" type="presParOf" srcId="{78C8FB30-D085-4654-9CC9-7504D5FE6ECB}" destId="{07756F60-BDAE-4ED8-905C-D893D83600CA}" srcOrd="3" destOrd="0" presId="urn:microsoft.com/office/officeart/2005/8/layout/radial1"/>
    <dgm:cxn modelId="{91FB6B84-45AE-4092-927A-D0E7CA4E9EBC}" type="presParOf" srcId="{07756F60-BDAE-4ED8-905C-D893D83600CA}" destId="{34E9B70C-0754-4E9C-ACB4-E713162AF0EE}" srcOrd="0" destOrd="0" presId="urn:microsoft.com/office/officeart/2005/8/layout/radial1"/>
    <dgm:cxn modelId="{12B70C22-7C90-4C1E-9CD9-B6AD908A0FFC}" type="presParOf" srcId="{78C8FB30-D085-4654-9CC9-7504D5FE6ECB}" destId="{064E2992-0778-4E9D-9069-7850F897A578}" srcOrd="4" destOrd="0" presId="urn:microsoft.com/office/officeart/2005/8/layout/radial1"/>
    <dgm:cxn modelId="{D501BE59-D56A-448E-8DF0-5F371CC92048}" type="presParOf" srcId="{78C8FB30-D085-4654-9CC9-7504D5FE6ECB}" destId="{0BFFA46A-49A7-4A99-9DB3-530EB2B959F3}" srcOrd="5" destOrd="0" presId="urn:microsoft.com/office/officeart/2005/8/layout/radial1"/>
    <dgm:cxn modelId="{9B26B7A4-E0E3-4ECC-8933-902555B7CCA5}" type="presParOf" srcId="{0BFFA46A-49A7-4A99-9DB3-530EB2B959F3}" destId="{92ECB8B4-777D-4F14-B6CD-157EFDC0090F}" srcOrd="0" destOrd="0" presId="urn:microsoft.com/office/officeart/2005/8/layout/radial1"/>
    <dgm:cxn modelId="{7AEB4227-79C8-4903-82CF-8308A70AA80F}" type="presParOf" srcId="{78C8FB30-D085-4654-9CC9-7504D5FE6ECB}" destId="{F3B89D74-FC3E-4050-8B8F-7DCCC0159CA9}" srcOrd="6" destOrd="0" presId="urn:microsoft.com/office/officeart/2005/8/layout/radial1"/>
    <dgm:cxn modelId="{7866F081-5C81-4050-A56F-14B714951FC6}" type="presParOf" srcId="{78C8FB30-D085-4654-9CC9-7504D5FE6ECB}" destId="{B2970DAF-1D1C-4C89-88E3-467A313B4D8C}" srcOrd="7" destOrd="0" presId="urn:microsoft.com/office/officeart/2005/8/layout/radial1"/>
    <dgm:cxn modelId="{9037418F-B324-48FF-927E-1B3D58D4917F}" type="presParOf" srcId="{B2970DAF-1D1C-4C89-88E3-467A313B4D8C}" destId="{5EFE4523-1ED9-46FF-99B0-0002DBBBB2B9}" srcOrd="0" destOrd="0" presId="urn:microsoft.com/office/officeart/2005/8/layout/radial1"/>
    <dgm:cxn modelId="{7C66CE84-E029-495B-A562-6455E2B0E318}" type="presParOf" srcId="{78C8FB30-D085-4654-9CC9-7504D5FE6ECB}" destId="{852736D9-F874-4D71-8B98-057478FEF0A6}" srcOrd="8" destOrd="0" presId="urn:microsoft.com/office/officeart/2005/8/layout/radial1"/>
    <dgm:cxn modelId="{3D98AA8A-2CFB-4492-9C70-0CF5BCC6A094}" type="presParOf" srcId="{78C8FB30-D085-4654-9CC9-7504D5FE6ECB}" destId="{C73AF9E8-D80E-425A-A4D6-9DF14116EB96}" srcOrd="9" destOrd="0" presId="urn:microsoft.com/office/officeart/2005/8/layout/radial1"/>
    <dgm:cxn modelId="{CB22DFCF-9044-46AA-936D-9F40DF59DF11}" type="presParOf" srcId="{C73AF9E8-D80E-425A-A4D6-9DF14116EB96}" destId="{7E2B87D4-A65E-4527-97B2-44BE546FF1EB}" srcOrd="0" destOrd="0" presId="urn:microsoft.com/office/officeart/2005/8/layout/radial1"/>
    <dgm:cxn modelId="{64A0288D-724C-4FF0-9349-7EC63BB2215D}" type="presParOf" srcId="{78C8FB30-D085-4654-9CC9-7504D5FE6ECB}" destId="{DDEDB214-DF8C-4F61-80FC-45312E8BA291}" srcOrd="10" destOrd="0" presId="urn:microsoft.com/office/officeart/2005/8/layout/radial1"/>
    <dgm:cxn modelId="{A0001890-7B9C-43DD-B667-FB51322B4DD3}" type="presParOf" srcId="{78C8FB30-D085-4654-9CC9-7504D5FE6ECB}" destId="{46431796-F893-43EA-B7AF-DF5F88F6545F}" srcOrd="11" destOrd="0" presId="urn:microsoft.com/office/officeart/2005/8/layout/radial1"/>
    <dgm:cxn modelId="{893894DB-3999-4099-A08A-73926A448BEC}" type="presParOf" srcId="{46431796-F893-43EA-B7AF-DF5F88F6545F}" destId="{9A16ABD0-3DF1-408E-9BAB-0A37DBF26A96}" srcOrd="0" destOrd="0" presId="urn:microsoft.com/office/officeart/2005/8/layout/radial1"/>
    <dgm:cxn modelId="{2050078E-6023-4064-9AFF-BD4ACB4A946E}" type="presParOf" srcId="{78C8FB30-D085-4654-9CC9-7504D5FE6ECB}" destId="{F5B99F9F-9540-4102-B098-8225D9490CE9}" srcOrd="12" destOrd="0" presId="urn:microsoft.com/office/officeart/2005/8/layout/radial1"/>
    <dgm:cxn modelId="{CC3E164F-C694-4ED4-8F61-7A4BCA052B78}" type="presParOf" srcId="{78C8FB30-D085-4654-9CC9-7504D5FE6ECB}" destId="{0DCE8EB3-7C9D-42FE-92E6-18EDE955C966}" srcOrd="13" destOrd="0" presId="urn:microsoft.com/office/officeart/2005/8/layout/radial1"/>
    <dgm:cxn modelId="{EDE41C07-7DF0-487B-A047-922464953953}" type="presParOf" srcId="{0DCE8EB3-7C9D-42FE-92E6-18EDE955C966}" destId="{8BF2CB90-B106-4A07-A5C4-C227ADF162B6}" srcOrd="0" destOrd="0" presId="urn:microsoft.com/office/officeart/2005/8/layout/radial1"/>
    <dgm:cxn modelId="{D3D58223-1531-47CB-A071-CA22E0BB1CB8}" type="presParOf" srcId="{78C8FB30-D085-4654-9CC9-7504D5FE6ECB}" destId="{A8FB8676-C393-4DC8-B652-4BCAE09B72FF}" srcOrd="14" destOrd="0" presId="urn:microsoft.com/office/officeart/2005/8/layout/radial1"/>
    <dgm:cxn modelId="{FCD931E5-3E41-487D-AB51-3BCD07487C04}" type="presParOf" srcId="{78C8FB30-D085-4654-9CC9-7504D5FE6ECB}" destId="{B8A4F0E6-CAAA-4B1D-B208-3DADF0E73EBC}" srcOrd="15" destOrd="0" presId="urn:microsoft.com/office/officeart/2005/8/layout/radial1"/>
    <dgm:cxn modelId="{885EF297-E0BD-4661-B91F-3BC8EEF90BF5}" type="presParOf" srcId="{B8A4F0E6-CAAA-4B1D-B208-3DADF0E73EBC}" destId="{A769F314-FCE7-49CF-B99C-11ED40596D50}" srcOrd="0" destOrd="0" presId="urn:microsoft.com/office/officeart/2005/8/layout/radial1"/>
    <dgm:cxn modelId="{3846A65D-D17A-4100-B378-1AEDEC702383}" type="presParOf" srcId="{78C8FB30-D085-4654-9CC9-7504D5FE6ECB}" destId="{DBD525CF-2706-44FE-BF3D-BB8258157F9A}" srcOrd="16" destOrd="0" presId="urn:microsoft.com/office/officeart/2005/8/layout/radial1"/>
    <dgm:cxn modelId="{23760D60-D36B-4ACD-97F5-5D8BF48DA2CE}" type="presParOf" srcId="{78C8FB30-D085-4654-9CC9-7504D5FE6ECB}" destId="{0422D46C-F616-471A-9D4A-DFB2381B67C2}" srcOrd="17" destOrd="0" presId="urn:microsoft.com/office/officeart/2005/8/layout/radial1"/>
    <dgm:cxn modelId="{C25BD4FC-1ABC-4B30-8845-3EB7CEAA7AFF}" type="presParOf" srcId="{0422D46C-F616-471A-9D4A-DFB2381B67C2}" destId="{F6597DAF-6AD7-43CB-BE91-50E833752F0D}" srcOrd="0" destOrd="0" presId="urn:microsoft.com/office/officeart/2005/8/layout/radial1"/>
    <dgm:cxn modelId="{34D96064-A0B4-49EF-9594-687A6C638CAA}" type="presParOf" srcId="{78C8FB30-D085-4654-9CC9-7504D5FE6ECB}" destId="{1099DCDC-F100-4B5A-B41D-2AC172E7CAFE}"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415E14-CC81-4E96-A600-561F119D667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it-IT"/>
        </a:p>
      </dgm:t>
    </dgm:pt>
    <dgm:pt modelId="{B6CF3F25-2A19-48D4-BE6E-34B477FBB1D5}">
      <dgm:prSet phldrT="[Testo]"/>
      <dgm:spPr>
        <a:solidFill>
          <a:schemeClr val="accent5"/>
        </a:solidFill>
      </dgm:spPr>
      <dgm:t>
        <a:bodyPr/>
        <a:lstStyle/>
        <a:p>
          <a:r>
            <a:rPr lang="it-IT" b="1" dirty="0"/>
            <a:t>FONDO</a:t>
          </a:r>
        </a:p>
      </dgm:t>
    </dgm:pt>
    <dgm:pt modelId="{20CE4648-4B77-4AA0-8EC2-D3E9DD4C0721}" type="parTrans" cxnId="{12B49EF4-C0FC-4E38-8A6C-7609AB14CCAF}">
      <dgm:prSet/>
      <dgm:spPr/>
      <dgm:t>
        <a:bodyPr/>
        <a:lstStyle/>
        <a:p>
          <a:endParaRPr lang="it-IT"/>
        </a:p>
      </dgm:t>
    </dgm:pt>
    <dgm:pt modelId="{63BDB1B8-DF3D-45AF-A1CD-DEEA0CECCEE8}" type="sibTrans" cxnId="{12B49EF4-C0FC-4E38-8A6C-7609AB14CCAF}">
      <dgm:prSet/>
      <dgm:spPr/>
      <dgm:t>
        <a:bodyPr/>
        <a:lstStyle/>
        <a:p>
          <a:endParaRPr lang="it-IT"/>
        </a:p>
      </dgm:t>
    </dgm:pt>
    <dgm:pt modelId="{6261606E-A60E-4B3C-8639-6EE7EBED3EC2}">
      <dgm:prSet phldrT="[Testo]" custT="1"/>
      <dgm:spPr>
        <a:solidFill>
          <a:schemeClr val="accent5"/>
        </a:solidFill>
      </dgm:spPr>
      <dgm:t>
        <a:bodyPr/>
        <a:lstStyle/>
        <a:p>
          <a:r>
            <a:rPr lang="it-IT" sz="2400" b="1" dirty="0"/>
            <a:t>SGR</a:t>
          </a:r>
        </a:p>
      </dgm:t>
    </dgm:pt>
    <dgm:pt modelId="{11926A77-2E1C-43C6-A861-B13DA5131436}" type="parTrans" cxnId="{5A2CAB57-A9F7-49E0-81A8-DEF0D25F75C8}">
      <dgm:prSet/>
      <dgm:spPr/>
      <dgm:t>
        <a:bodyPr/>
        <a:lstStyle/>
        <a:p>
          <a:endParaRPr lang="it-IT"/>
        </a:p>
      </dgm:t>
    </dgm:pt>
    <dgm:pt modelId="{6E2C58AE-2771-48D3-A7EA-C8A102FA5219}" type="sibTrans" cxnId="{5A2CAB57-A9F7-49E0-81A8-DEF0D25F75C8}">
      <dgm:prSet/>
      <dgm:spPr/>
      <dgm:t>
        <a:bodyPr/>
        <a:lstStyle/>
        <a:p>
          <a:endParaRPr lang="it-IT"/>
        </a:p>
      </dgm:t>
    </dgm:pt>
    <dgm:pt modelId="{D5C6B090-9FA2-4D7F-B1B8-96CD6FF31C85}">
      <dgm:prSet phldrT="[Testo]"/>
      <dgm:spPr>
        <a:solidFill>
          <a:schemeClr val="accent1">
            <a:lumMod val="60000"/>
            <a:lumOff val="40000"/>
          </a:schemeClr>
        </a:solidFill>
      </dgm:spPr>
      <dgm:t>
        <a:bodyPr/>
        <a:lstStyle/>
        <a:p>
          <a:r>
            <a:rPr lang="it-IT" b="1" dirty="0"/>
            <a:t>IMPRESE TARGET</a:t>
          </a:r>
        </a:p>
      </dgm:t>
    </dgm:pt>
    <dgm:pt modelId="{1208FA3D-6C79-44D7-830D-F41E28689876}" type="parTrans" cxnId="{152368CA-F2E8-4D07-A627-FB541EBAD2DE}">
      <dgm:prSet/>
      <dgm:spPr/>
      <dgm:t>
        <a:bodyPr/>
        <a:lstStyle/>
        <a:p>
          <a:endParaRPr lang="it-IT"/>
        </a:p>
      </dgm:t>
    </dgm:pt>
    <dgm:pt modelId="{5EAEBD24-C369-48B7-99C2-5C1D97E73849}" type="sibTrans" cxnId="{152368CA-F2E8-4D07-A627-FB541EBAD2DE}">
      <dgm:prSet/>
      <dgm:spPr/>
      <dgm:t>
        <a:bodyPr/>
        <a:lstStyle/>
        <a:p>
          <a:endParaRPr lang="it-IT"/>
        </a:p>
      </dgm:t>
    </dgm:pt>
    <dgm:pt modelId="{88A4F31C-747B-451B-B66D-76F9C8A406A4}">
      <dgm:prSet phldrT="[Testo]" custT="1"/>
      <dgm:spPr>
        <a:solidFill>
          <a:schemeClr val="accent5"/>
        </a:solidFill>
      </dgm:spPr>
      <dgm:t>
        <a:bodyPr/>
        <a:lstStyle/>
        <a:p>
          <a:r>
            <a:rPr lang="it-IT" sz="1050" b="0" dirty="0">
              <a:solidFill>
                <a:schemeClr val="bg1"/>
              </a:solidFill>
            </a:rPr>
            <a:t>comunità</a:t>
          </a:r>
          <a:r>
            <a:rPr lang="it-IT" sz="1050" b="1" dirty="0">
              <a:solidFill>
                <a:schemeClr val="bg1"/>
              </a:solidFill>
            </a:rPr>
            <a:t> finanziaria</a:t>
          </a:r>
        </a:p>
      </dgm:t>
    </dgm:pt>
    <dgm:pt modelId="{01EAC0CF-0D50-410C-9AD9-1DEBA5281A13}" type="parTrans" cxnId="{14C3D9AD-FE77-4332-A47C-F7BB57880546}">
      <dgm:prSet/>
      <dgm:spPr/>
      <dgm:t>
        <a:bodyPr/>
        <a:lstStyle/>
        <a:p>
          <a:endParaRPr lang="it-IT"/>
        </a:p>
      </dgm:t>
    </dgm:pt>
    <dgm:pt modelId="{412DA372-946D-4F8C-A198-13AD1141F978}" type="sibTrans" cxnId="{14C3D9AD-FE77-4332-A47C-F7BB57880546}">
      <dgm:prSet/>
      <dgm:spPr/>
      <dgm:t>
        <a:bodyPr/>
        <a:lstStyle/>
        <a:p>
          <a:endParaRPr lang="it-IT"/>
        </a:p>
      </dgm:t>
    </dgm:pt>
    <dgm:pt modelId="{00D6CD9F-5FF8-4CDD-874A-279C2E1EBB68}">
      <dgm:prSet phldrT="[Testo]" custT="1"/>
      <dgm:spPr>
        <a:solidFill>
          <a:schemeClr val="accent5"/>
        </a:solidFill>
      </dgm:spPr>
      <dgm:t>
        <a:bodyPr/>
        <a:lstStyle/>
        <a:p>
          <a:r>
            <a:rPr lang="it-IT" sz="1600" b="0" dirty="0">
              <a:solidFill>
                <a:schemeClr val="bg1"/>
              </a:solidFill>
            </a:rPr>
            <a:t>quotisti</a:t>
          </a:r>
        </a:p>
      </dgm:t>
    </dgm:pt>
    <dgm:pt modelId="{3B4C3284-6DBA-44F5-9FBE-EBDB3B989D87}" type="parTrans" cxnId="{26759041-D1CA-491D-8F4B-35D0302BE25E}">
      <dgm:prSet/>
      <dgm:spPr/>
      <dgm:t>
        <a:bodyPr/>
        <a:lstStyle/>
        <a:p>
          <a:endParaRPr lang="it-IT"/>
        </a:p>
      </dgm:t>
    </dgm:pt>
    <dgm:pt modelId="{1F7366A0-4AC5-4B60-813A-8F14C1B9EEED}" type="sibTrans" cxnId="{26759041-D1CA-491D-8F4B-35D0302BE25E}">
      <dgm:prSet/>
      <dgm:spPr/>
      <dgm:t>
        <a:bodyPr/>
        <a:lstStyle/>
        <a:p>
          <a:endParaRPr lang="it-IT"/>
        </a:p>
      </dgm:t>
    </dgm:pt>
    <dgm:pt modelId="{0E5D0E8D-5D0C-4881-9C47-7D6E1CF946FF}">
      <dgm:prSet custScaleX="79286" custScaleY="60543" custRadScaleRad="52234" custRadScaleInc="207091"/>
      <dgm:spPr/>
      <dgm:t>
        <a:bodyPr/>
        <a:lstStyle/>
        <a:p>
          <a:endParaRPr lang="it-IT" dirty="0"/>
        </a:p>
      </dgm:t>
    </dgm:pt>
    <dgm:pt modelId="{41E94740-1005-47D9-A8D1-8C8A07AF4332}" type="parTrans" cxnId="{918AFC7E-6D11-492B-9314-2DF369E15C64}">
      <dgm:prSet/>
      <dgm:spPr/>
      <dgm:t>
        <a:bodyPr/>
        <a:lstStyle/>
        <a:p>
          <a:endParaRPr lang="it-IT"/>
        </a:p>
      </dgm:t>
    </dgm:pt>
    <dgm:pt modelId="{AF77618F-B42D-472C-A08E-C459152DAD29}" type="sibTrans" cxnId="{918AFC7E-6D11-492B-9314-2DF369E15C64}">
      <dgm:prSet/>
      <dgm:spPr/>
      <dgm:t>
        <a:bodyPr/>
        <a:lstStyle/>
        <a:p>
          <a:endParaRPr lang="it-IT"/>
        </a:p>
      </dgm:t>
    </dgm:pt>
    <dgm:pt modelId="{8385BF2C-BA9F-4911-9D46-A52AD3EEC4BE}" type="pres">
      <dgm:prSet presAssocID="{A9415E14-CC81-4E96-A600-561F119D667C}" presName="cycle" presStyleCnt="0">
        <dgm:presLayoutVars>
          <dgm:chMax val="1"/>
          <dgm:dir/>
          <dgm:animLvl val="ctr"/>
          <dgm:resizeHandles val="exact"/>
        </dgm:presLayoutVars>
      </dgm:prSet>
      <dgm:spPr/>
    </dgm:pt>
    <dgm:pt modelId="{DBB092FB-9697-4B8C-A40B-63F3A0C0AB09}" type="pres">
      <dgm:prSet presAssocID="{B6CF3F25-2A19-48D4-BE6E-34B477FBB1D5}" presName="centerShape" presStyleLbl="node0" presStyleIdx="0" presStyleCnt="1" custScaleX="151388" custScaleY="137426" custLinFactNeighborX="8123" custLinFactNeighborY="-327"/>
      <dgm:spPr/>
    </dgm:pt>
    <dgm:pt modelId="{95F0726D-4626-442F-BD9B-0505793B592E}" type="pres">
      <dgm:prSet presAssocID="{11926A77-2E1C-43C6-A861-B13DA5131436}" presName="Name9" presStyleLbl="parChTrans1D2" presStyleIdx="0" presStyleCnt="4"/>
      <dgm:spPr/>
    </dgm:pt>
    <dgm:pt modelId="{2E256466-D33E-41D0-9296-7B30C8B9D8B4}" type="pres">
      <dgm:prSet presAssocID="{11926A77-2E1C-43C6-A861-B13DA5131436}" presName="connTx" presStyleLbl="parChTrans1D2" presStyleIdx="0" presStyleCnt="4"/>
      <dgm:spPr/>
    </dgm:pt>
    <dgm:pt modelId="{97B7EA3A-DBE5-4C5F-8CF3-0347709CEAC7}" type="pres">
      <dgm:prSet presAssocID="{6261606E-A60E-4B3C-8639-6EE7EBED3EC2}" presName="node" presStyleLbl="node1" presStyleIdx="0" presStyleCnt="4" custScaleX="77301" custScaleY="50761" custRadScaleRad="106343" custRadScaleInc="352136">
        <dgm:presLayoutVars>
          <dgm:bulletEnabled val="1"/>
        </dgm:presLayoutVars>
      </dgm:prSet>
      <dgm:spPr/>
    </dgm:pt>
    <dgm:pt modelId="{C2DD79BC-AC91-40EC-98BD-13AC9FA81E61}" type="pres">
      <dgm:prSet presAssocID="{1208FA3D-6C79-44D7-830D-F41E28689876}" presName="Name9" presStyleLbl="parChTrans1D2" presStyleIdx="1" presStyleCnt="4"/>
      <dgm:spPr/>
    </dgm:pt>
    <dgm:pt modelId="{53965060-39F2-474D-AF16-C3B154C9018D}" type="pres">
      <dgm:prSet presAssocID="{1208FA3D-6C79-44D7-830D-F41E28689876}" presName="connTx" presStyleLbl="parChTrans1D2" presStyleIdx="1" presStyleCnt="4"/>
      <dgm:spPr/>
    </dgm:pt>
    <dgm:pt modelId="{206BBC82-91C8-49F5-A124-B282A0AE9525}" type="pres">
      <dgm:prSet presAssocID="{D5C6B090-9FA2-4D7F-B1B8-96CD6FF31C85}" presName="node" presStyleLbl="node1" presStyleIdx="1" presStyleCnt="4" custScaleX="104765" custScaleY="99085" custRadScaleRad="203883" custRadScaleInc="-46739">
        <dgm:presLayoutVars>
          <dgm:bulletEnabled val="1"/>
        </dgm:presLayoutVars>
      </dgm:prSet>
      <dgm:spPr/>
    </dgm:pt>
    <dgm:pt modelId="{03548086-21A9-41EE-9C7D-6582CEB2755E}" type="pres">
      <dgm:prSet presAssocID="{01EAC0CF-0D50-410C-9AD9-1DEBA5281A13}" presName="Name9" presStyleLbl="parChTrans1D2" presStyleIdx="2" presStyleCnt="4"/>
      <dgm:spPr/>
    </dgm:pt>
    <dgm:pt modelId="{98FC0290-AB46-4A0E-9053-A0F13E3635A7}" type="pres">
      <dgm:prSet presAssocID="{01EAC0CF-0D50-410C-9AD9-1DEBA5281A13}" presName="connTx" presStyleLbl="parChTrans1D2" presStyleIdx="2" presStyleCnt="4"/>
      <dgm:spPr/>
    </dgm:pt>
    <dgm:pt modelId="{2A2A2B53-22B9-4D69-A2E1-AE790FD5A4CE}" type="pres">
      <dgm:prSet presAssocID="{88A4F31C-747B-451B-B66D-76F9C8A406A4}" presName="node" presStyleLbl="node1" presStyleIdx="2" presStyleCnt="4" custScaleX="108124" custScaleY="58887" custRadScaleRad="120195" custRadScaleInc="206583">
        <dgm:presLayoutVars>
          <dgm:bulletEnabled val="1"/>
        </dgm:presLayoutVars>
      </dgm:prSet>
      <dgm:spPr/>
    </dgm:pt>
    <dgm:pt modelId="{F5B4283D-9BF2-4EEA-BC25-2461EBAB3252}" type="pres">
      <dgm:prSet presAssocID="{3B4C3284-6DBA-44F5-9FBE-EBDB3B989D87}" presName="Name9" presStyleLbl="parChTrans1D2" presStyleIdx="3" presStyleCnt="4"/>
      <dgm:spPr/>
    </dgm:pt>
    <dgm:pt modelId="{7B6B7742-7209-4DFF-A2FA-C837349E255F}" type="pres">
      <dgm:prSet presAssocID="{3B4C3284-6DBA-44F5-9FBE-EBDB3B989D87}" presName="connTx" presStyleLbl="parChTrans1D2" presStyleIdx="3" presStyleCnt="4"/>
      <dgm:spPr/>
    </dgm:pt>
    <dgm:pt modelId="{088CE1DA-CCE1-40D1-BE93-D49C04B0635D}" type="pres">
      <dgm:prSet presAssocID="{00D6CD9F-5FF8-4CDD-874A-279C2E1EBB68}" presName="node" presStyleLbl="node1" presStyleIdx="3" presStyleCnt="4" custScaleX="100000" custScaleY="79825" custRadScaleRad="139475" custRadScaleInc="-97728">
        <dgm:presLayoutVars>
          <dgm:bulletEnabled val="1"/>
        </dgm:presLayoutVars>
      </dgm:prSet>
      <dgm:spPr/>
    </dgm:pt>
  </dgm:ptLst>
  <dgm:cxnLst>
    <dgm:cxn modelId="{99A1B40E-DE4D-4411-BAA0-6152FEB04FCC}" type="presOf" srcId="{00D6CD9F-5FF8-4CDD-874A-279C2E1EBB68}" destId="{088CE1DA-CCE1-40D1-BE93-D49C04B0635D}" srcOrd="0" destOrd="0" presId="urn:microsoft.com/office/officeart/2005/8/layout/radial1"/>
    <dgm:cxn modelId="{4ED1253B-6BED-4AF8-9556-08544FFA4C82}" type="presOf" srcId="{B6CF3F25-2A19-48D4-BE6E-34B477FBB1D5}" destId="{DBB092FB-9697-4B8C-A40B-63F3A0C0AB09}" srcOrd="0" destOrd="0" presId="urn:microsoft.com/office/officeart/2005/8/layout/radial1"/>
    <dgm:cxn modelId="{59777541-FE32-4426-BB4C-54C2CDA7E107}" type="presOf" srcId="{3B4C3284-6DBA-44F5-9FBE-EBDB3B989D87}" destId="{F5B4283D-9BF2-4EEA-BC25-2461EBAB3252}" srcOrd="0" destOrd="0" presId="urn:microsoft.com/office/officeart/2005/8/layout/radial1"/>
    <dgm:cxn modelId="{26759041-D1CA-491D-8F4B-35D0302BE25E}" srcId="{B6CF3F25-2A19-48D4-BE6E-34B477FBB1D5}" destId="{00D6CD9F-5FF8-4CDD-874A-279C2E1EBB68}" srcOrd="3" destOrd="0" parTransId="{3B4C3284-6DBA-44F5-9FBE-EBDB3B989D87}" sibTransId="{1F7366A0-4AC5-4B60-813A-8F14C1B9EEED}"/>
    <dgm:cxn modelId="{72D07A4E-10C2-4841-ACCB-49B0102C4F26}" type="presOf" srcId="{1208FA3D-6C79-44D7-830D-F41E28689876}" destId="{C2DD79BC-AC91-40EC-98BD-13AC9FA81E61}" srcOrd="0" destOrd="0" presId="urn:microsoft.com/office/officeart/2005/8/layout/radial1"/>
    <dgm:cxn modelId="{0C81D051-21DA-4D35-AA13-F8343D477C7C}" type="presOf" srcId="{A9415E14-CC81-4E96-A600-561F119D667C}" destId="{8385BF2C-BA9F-4911-9D46-A52AD3EEC4BE}" srcOrd="0" destOrd="0" presId="urn:microsoft.com/office/officeart/2005/8/layout/radial1"/>
    <dgm:cxn modelId="{0A666957-C503-46BE-861F-80E78AA2CC52}" type="presOf" srcId="{01EAC0CF-0D50-410C-9AD9-1DEBA5281A13}" destId="{03548086-21A9-41EE-9C7D-6582CEB2755E}" srcOrd="0" destOrd="0" presId="urn:microsoft.com/office/officeart/2005/8/layout/radial1"/>
    <dgm:cxn modelId="{5A2CAB57-A9F7-49E0-81A8-DEF0D25F75C8}" srcId="{B6CF3F25-2A19-48D4-BE6E-34B477FBB1D5}" destId="{6261606E-A60E-4B3C-8639-6EE7EBED3EC2}" srcOrd="0" destOrd="0" parTransId="{11926A77-2E1C-43C6-A861-B13DA5131436}" sibTransId="{6E2C58AE-2771-48D3-A7EA-C8A102FA5219}"/>
    <dgm:cxn modelId="{4EF88079-F726-4309-BCD7-58A02F6FB431}" type="presOf" srcId="{88A4F31C-747B-451B-B66D-76F9C8A406A4}" destId="{2A2A2B53-22B9-4D69-A2E1-AE790FD5A4CE}" srcOrd="0" destOrd="0" presId="urn:microsoft.com/office/officeart/2005/8/layout/radial1"/>
    <dgm:cxn modelId="{918AFC7E-6D11-492B-9314-2DF369E15C64}" srcId="{A9415E14-CC81-4E96-A600-561F119D667C}" destId="{0E5D0E8D-5D0C-4881-9C47-7D6E1CF946FF}" srcOrd="1" destOrd="0" parTransId="{41E94740-1005-47D9-A8D1-8C8A07AF4332}" sibTransId="{AF77618F-B42D-472C-A08E-C459152DAD29}"/>
    <dgm:cxn modelId="{B721F795-4791-48AF-8202-84DBFF6FE737}" type="presOf" srcId="{11926A77-2E1C-43C6-A861-B13DA5131436}" destId="{95F0726D-4626-442F-BD9B-0505793B592E}" srcOrd="0" destOrd="0" presId="urn:microsoft.com/office/officeart/2005/8/layout/radial1"/>
    <dgm:cxn modelId="{6943E99E-5A47-40AF-BA32-5DFC8704E618}" type="presOf" srcId="{11926A77-2E1C-43C6-A861-B13DA5131436}" destId="{2E256466-D33E-41D0-9296-7B30C8B9D8B4}" srcOrd="1" destOrd="0" presId="urn:microsoft.com/office/officeart/2005/8/layout/radial1"/>
    <dgm:cxn modelId="{14C3D9AD-FE77-4332-A47C-F7BB57880546}" srcId="{B6CF3F25-2A19-48D4-BE6E-34B477FBB1D5}" destId="{88A4F31C-747B-451B-B66D-76F9C8A406A4}" srcOrd="2" destOrd="0" parTransId="{01EAC0CF-0D50-410C-9AD9-1DEBA5281A13}" sibTransId="{412DA372-946D-4F8C-A198-13AD1141F978}"/>
    <dgm:cxn modelId="{D67B22B2-87E6-4A94-BAD2-0A7993C06183}" type="presOf" srcId="{6261606E-A60E-4B3C-8639-6EE7EBED3EC2}" destId="{97B7EA3A-DBE5-4C5F-8CF3-0347709CEAC7}" srcOrd="0" destOrd="0" presId="urn:microsoft.com/office/officeart/2005/8/layout/radial1"/>
    <dgm:cxn modelId="{FBE3A6C3-B09A-419E-841F-C4CBA50738CF}" type="presOf" srcId="{3B4C3284-6DBA-44F5-9FBE-EBDB3B989D87}" destId="{7B6B7742-7209-4DFF-A2FA-C837349E255F}" srcOrd="1" destOrd="0" presId="urn:microsoft.com/office/officeart/2005/8/layout/radial1"/>
    <dgm:cxn modelId="{152368CA-F2E8-4D07-A627-FB541EBAD2DE}" srcId="{B6CF3F25-2A19-48D4-BE6E-34B477FBB1D5}" destId="{D5C6B090-9FA2-4D7F-B1B8-96CD6FF31C85}" srcOrd="1" destOrd="0" parTransId="{1208FA3D-6C79-44D7-830D-F41E28689876}" sibTransId="{5EAEBD24-C369-48B7-99C2-5C1D97E73849}"/>
    <dgm:cxn modelId="{1C5789DD-1BAC-42CA-B34C-A4E562570353}" type="presOf" srcId="{01EAC0CF-0D50-410C-9AD9-1DEBA5281A13}" destId="{98FC0290-AB46-4A0E-9053-A0F13E3635A7}" srcOrd="1" destOrd="0" presId="urn:microsoft.com/office/officeart/2005/8/layout/radial1"/>
    <dgm:cxn modelId="{7C4330E1-2178-438C-9B8F-701113DCE63F}" type="presOf" srcId="{D5C6B090-9FA2-4D7F-B1B8-96CD6FF31C85}" destId="{206BBC82-91C8-49F5-A124-B282A0AE9525}" srcOrd="0" destOrd="0" presId="urn:microsoft.com/office/officeart/2005/8/layout/radial1"/>
    <dgm:cxn modelId="{A1388FE6-EBA5-423B-ABFA-4491A1435838}" type="presOf" srcId="{1208FA3D-6C79-44D7-830D-F41E28689876}" destId="{53965060-39F2-474D-AF16-C3B154C9018D}" srcOrd="1" destOrd="0" presId="urn:microsoft.com/office/officeart/2005/8/layout/radial1"/>
    <dgm:cxn modelId="{12B49EF4-C0FC-4E38-8A6C-7609AB14CCAF}" srcId="{A9415E14-CC81-4E96-A600-561F119D667C}" destId="{B6CF3F25-2A19-48D4-BE6E-34B477FBB1D5}" srcOrd="0" destOrd="0" parTransId="{20CE4648-4B77-4AA0-8EC2-D3E9DD4C0721}" sibTransId="{63BDB1B8-DF3D-45AF-A1CD-DEEA0CECCEE8}"/>
    <dgm:cxn modelId="{B233B215-1952-49EE-8891-EAECE5BD84DD}" type="presParOf" srcId="{8385BF2C-BA9F-4911-9D46-A52AD3EEC4BE}" destId="{DBB092FB-9697-4B8C-A40B-63F3A0C0AB09}" srcOrd="0" destOrd="0" presId="urn:microsoft.com/office/officeart/2005/8/layout/radial1"/>
    <dgm:cxn modelId="{7AE2AC76-AFC3-4456-AFAD-B3C13ECFA31A}" type="presParOf" srcId="{8385BF2C-BA9F-4911-9D46-A52AD3EEC4BE}" destId="{95F0726D-4626-442F-BD9B-0505793B592E}" srcOrd="1" destOrd="0" presId="urn:microsoft.com/office/officeart/2005/8/layout/radial1"/>
    <dgm:cxn modelId="{97A1B55B-0988-4CF4-9FBF-086CA8E054C7}" type="presParOf" srcId="{95F0726D-4626-442F-BD9B-0505793B592E}" destId="{2E256466-D33E-41D0-9296-7B30C8B9D8B4}" srcOrd="0" destOrd="0" presId="urn:microsoft.com/office/officeart/2005/8/layout/radial1"/>
    <dgm:cxn modelId="{838B5E30-2876-420C-A198-0FA881FB3FC0}" type="presParOf" srcId="{8385BF2C-BA9F-4911-9D46-A52AD3EEC4BE}" destId="{97B7EA3A-DBE5-4C5F-8CF3-0347709CEAC7}" srcOrd="2" destOrd="0" presId="urn:microsoft.com/office/officeart/2005/8/layout/radial1"/>
    <dgm:cxn modelId="{C58ED816-75DF-4CC4-9151-E00D69AEB1F5}" type="presParOf" srcId="{8385BF2C-BA9F-4911-9D46-A52AD3EEC4BE}" destId="{C2DD79BC-AC91-40EC-98BD-13AC9FA81E61}" srcOrd="3" destOrd="0" presId="urn:microsoft.com/office/officeart/2005/8/layout/radial1"/>
    <dgm:cxn modelId="{3A046218-2962-432F-AAFF-D498276B0C7A}" type="presParOf" srcId="{C2DD79BC-AC91-40EC-98BD-13AC9FA81E61}" destId="{53965060-39F2-474D-AF16-C3B154C9018D}" srcOrd="0" destOrd="0" presId="urn:microsoft.com/office/officeart/2005/8/layout/radial1"/>
    <dgm:cxn modelId="{4002049A-9082-45D0-B6DB-CFB43DE34870}" type="presParOf" srcId="{8385BF2C-BA9F-4911-9D46-A52AD3EEC4BE}" destId="{206BBC82-91C8-49F5-A124-B282A0AE9525}" srcOrd="4" destOrd="0" presId="urn:microsoft.com/office/officeart/2005/8/layout/radial1"/>
    <dgm:cxn modelId="{1FF031C6-89EE-4D18-8D83-163EB68EF58D}" type="presParOf" srcId="{8385BF2C-BA9F-4911-9D46-A52AD3EEC4BE}" destId="{03548086-21A9-41EE-9C7D-6582CEB2755E}" srcOrd="5" destOrd="0" presId="urn:microsoft.com/office/officeart/2005/8/layout/radial1"/>
    <dgm:cxn modelId="{BD9FA57F-5D0B-4DC7-B56E-DC10857B36E5}" type="presParOf" srcId="{03548086-21A9-41EE-9C7D-6582CEB2755E}" destId="{98FC0290-AB46-4A0E-9053-A0F13E3635A7}" srcOrd="0" destOrd="0" presId="urn:microsoft.com/office/officeart/2005/8/layout/radial1"/>
    <dgm:cxn modelId="{39CCE206-A4DC-441C-9924-7F0B6522A6F8}" type="presParOf" srcId="{8385BF2C-BA9F-4911-9D46-A52AD3EEC4BE}" destId="{2A2A2B53-22B9-4D69-A2E1-AE790FD5A4CE}" srcOrd="6" destOrd="0" presId="urn:microsoft.com/office/officeart/2005/8/layout/radial1"/>
    <dgm:cxn modelId="{E58E7E28-FC2C-47DA-BC28-28022207C6E8}" type="presParOf" srcId="{8385BF2C-BA9F-4911-9D46-A52AD3EEC4BE}" destId="{F5B4283D-9BF2-4EEA-BC25-2461EBAB3252}" srcOrd="7" destOrd="0" presId="urn:microsoft.com/office/officeart/2005/8/layout/radial1"/>
    <dgm:cxn modelId="{D3D4C33E-D4CC-43E0-9CA2-7C0F565B3A5E}" type="presParOf" srcId="{F5B4283D-9BF2-4EEA-BC25-2461EBAB3252}" destId="{7B6B7742-7209-4DFF-A2FA-C837349E255F}" srcOrd="0" destOrd="0" presId="urn:microsoft.com/office/officeart/2005/8/layout/radial1"/>
    <dgm:cxn modelId="{1D844F84-7B5F-4D5B-A02B-A3B4D61B3425}" type="presParOf" srcId="{8385BF2C-BA9F-4911-9D46-A52AD3EEC4BE}" destId="{088CE1DA-CCE1-40D1-BE93-D49C04B0635D}" srcOrd="8"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06DC72-9BB8-4179-A49C-3CF827757834}" type="doc">
      <dgm:prSet loTypeId="urn:microsoft.com/office/officeart/2005/8/layout/radial1" loCatId="cycle" qsTypeId="urn:microsoft.com/office/officeart/2005/8/quickstyle/simple1" qsCatId="simple" csTypeId="urn:microsoft.com/office/officeart/2005/8/colors/accent3_3" csCatId="accent3" phldr="1"/>
      <dgm:spPr/>
      <dgm:t>
        <a:bodyPr/>
        <a:lstStyle/>
        <a:p>
          <a:endParaRPr lang="it-IT"/>
        </a:p>
      </dgm:t>
    </dgm:pt>
    <dgm:pt modelId="{21D4C839-7D2D-41E7-8FCC-42EF53D468B1}">
      <dgm:prSet phldrT="[Testo]"/>
      <dgm:spPr/>
      <dgm:t>
        <a:bodyPr/>
        <a:lstStyle/>
        <a:p>
          <a:r>
            <a:rPr lang="it-IT" dirty="0"/>
            <a:t>SGR</a:t>
          </a:r>
        </a:p>
      </dgm:t>
    </dgm:pt>
    <dgm:pt modelId="{8276AE8D-F33B-47AD-A83B-DAF1978C154B}" type="parTrans" cxnId="{1E960338-5D89-45D3-8261-3C775A425A93}">
      <dgm:prSet/>
      <dgm:spPr/>
      <dgm:t>
        <a:bodyPr/>
        <a:lstStyle/>
        <a:p>
          <a:endParaRPr lang="it-IT"/>
        </a:p>
      </dgm:t>
    </dgm:pt>
    <dgm:pt modelId="{C64A74E9-EC47-4FD2-B5D8-46AC18DB3EBA}" type="sibTrans" cxnId="{1E960338-5D89-45D3-8261-3C775A425A93}">
      <dgm:prSet/>
      <dgm:spPr/>
      <dgm:t>
        <a:bodyPr/>
        <a:lstStyle/>
        <a:p>
          <a:endParaRPr lang="it-IT"/>
        </a:p>
      </dgm:t>
    </dgm:pt>
    <dgm:pt modelId="{C51A69BE-AAEE-4635-9322-F242FCF8E130}">
      <dgm:prSet phldrT="[Testo]" custT="1"/>
      <dgm:spPr/>
      <dgm:t>
        <a:bodyPr/>
        <a:lstStyle/>
        <a:p>
          <a:r>
            <a:rPr lang="it-IT" sz="1200" dirty="0"/>
            <a:t>organi decisionali</a:t>
          </a:r>
        </a:p>
      </dgm:t>
    </dgm:pt>
    <dgm:pt modelId="{623347EE-6F92-48E0-8C9E-30BD07733AD6}" type="parTrans" cxnId="{75864E19-196B-47CC-974E-CC65EB9F523E}">
      <dgm:prSet/>
      <dgm:spPr/>
      <dgm:t>
        <a:bodyPr/>
        <a:lstStyle/>
        <a:p>
          <a:endParaRPr lang="it-IT"/>
        </a:p>
      </dgm:t>
    </dgm:pt>
    <dgm:pt modelId="{D6A21FA8-766C-45AD-B77D-8B0B8291BA71}" type="sibTrans" cxnId="{75864E19-196B-47CC-974E-CC65EB9F523E}">
      <dgm:prSet/>
      <dgm:spPr/>
      <dgm:t>
        <a:bodyPr/>
        <a:lstStyle/>
        <a:p>
          <a:endParaRPr lang="it-IT"/>
        </a:p>
      </dgm:t>
    </dgm:pt>
    <dgm:pt modelId="{7480E3AB-F640-4385-A33F-DD5D0280DAA5}">
      <dgm:prSet phldrT="[Testo]" custT="1"/>
      <dgm:spPr/>
      <dgm:t>
        <a:bodyPr/>
        <a:lstStyle/>
        <a:p>
          <a:r>
            <a:rPr lang="it-IT" sz="1600" dirty="0"/>
            <a:t>Soci</a:t>
          </a:r>
        </a:p>
      </dgm:t>
    </dgm:pt>
    <dgm:pt modelId="{2A20889F-31B0-4F17-99B7-C938F364505B}" type="parTrans" cxnId="{DD15E8CC-DA91-4EDF-9AD4-E7C5CE6457E6}">
      <dgm:prSet/>
      <dgm:spPr/>
      <dgm:t>
        <a:bodyPr/>
        <a:lstStyle/>
        <a:p>
          <a:endParaRPr lang="it-IT"/>
        </a:p>
      </dgm:t>
    </dgm:pt>
    <dgm:pt modelId="{5A4069FF-BC21-46DE-92DB-96930B8AEE48}" type="sibTrans" cxnId="{DD15E8CC-DA91-4EDF-9AD4-E7C5CE6457E6}">
      <dgm:prSet/>
      <dgm:spPr/>
      <dgm:t>
        <a:bodyPr/>
        <a:lstStyle/>
        <a:p>
          <a:endParaRPr lang="it-IT"/>
        </a:p>
      </dgm:t>
    </dgm:pt>
    <dgm:pt modelId="{925F8017-A1D6-4D89-8EAC-114E621D21F1}">
      <dgm:prSet phldrT="[Testo]" phldr="1"/>
      <dgm:spPr/>
      <dgm:t>
        <a:bodyPr/>
        <a:lstStyle/>
        <a:p>
          <a:endParaRPr lang="it-IT" dirty="0"/>
        </a:p>
      </dgm:t>
    </dgm:pt>
    <dgm:pt modelId="{6C7B7A04-1E1E-4C0F-A510-8E6256B4F5E3}" type="parTrans" cxnId="{A7A4A38B-E3FB-4596-9BFD-FF58F55D973B}">
      <dgm:prSet/>
      <dgm:spPr/>
      <dgm:t>
        <a:bodyPr/>
        <a:lstStyle/>
        <a:p>
          <a:endParaRPr lang="it-IT"/>
        </a:p>
      </dgm:t>
    </dgm:pt>
    <dgm:pt modelId="{165968DE-E1B7-4E9C-AA8B-5228946ACEAB}" type="sibTrans" cxnId="{A7A4A38B-E3FB-4596-9BFD-FF58F55D973B}">
      <dgm:prSet/>
      <dgm:spPr/>
      <dgm:t>
        <a:bodyPr/>
        <a:lstStyle/>
        <a:p>
          <a:endParaRPr lang="it-IT"/>
        </a:p>
      </dgm:t>
    </dgm:pt>
    <dgm:pt modelId="{CE335804-D82F-4F0A-92A2-C0BAC26A59C3}">
      <dgm:prSet phldrT="[Testo]" custT="1"/>
      <dgm:spPr/>
      <dgm:t>
        <a:bodyPr/>
        <a:lstStyle/>
        <a:p>
          <a:r>
            <a:rPr lang="it-IT" sz="1050" b="1" dirty="0"/>
            <a:t>autorità di vigilanza</a:t>
          </a:r>
        </a:p>
      </dgm:t>
    </dgm:pt>
    <dgm:pt modelId="{F6724BDD-313C-4240-AA6E-BD7E1D4EF97F}" type="parTrans" cxnId="{6655B0A1-ACDE-4A20-8900-F450E9E3B5A1}">
      <dgm:prSet/>
      <dgm:spPr/>
      <dgm:t>
        <a:bodyPr/>
        <a:lstStyle/>
        <a:p>
          <a:endParaRPr lang="it-IT"/>
        </a:p>
      </dgm:t>
    </dgm:pt>
    <dgm:pt modelId="{C9620EBF-21A8-451F-98A9-E5D727E6C817}" type="sibTrans" cxnId="{6655B0A1-ACDE-4A20-8900-F450E9E3B5A1}">
      <dgm:prSet/>
      <dgm:spPr/>
      <dgm:t>
        <a:bodyPr/>
        <a:lstStyle/>
        <a:p>
          <a:endParaRPr lang="it-IT"/>
        </a:p>
      </dgm:t>
    </dgm:pt>
    <dgm:pt modelId="{A6FF3A68-B64F-42CF-BD58-30CC3681B29D}">
      <dgm:prSet phldrT="[Testo]" custT="1"/>
      <dgm:spPr/>
      <dgm:t>
        <a:bodyPr/>
        <a:lstStyle/>
        <a:p>
          <a:r>
            <a:rPr lang="it-IT" sz="1600" dirty="0"/>
            <a:t>staff</a:t>
          </a:r>
        </a:p>
      </dgm:t>
    </dgm:pt>
    <dgm:pt modelId="{29D4FBB4-00A7-4C2C-8E14-120399F4C57F}" type="parTrans" cxnId="{B8C16172-D584-4BCC-9733-EAE1DC168A78}">
      <dgm:prSet/>
      <dgm:spPr/>
      <dgm:t>
        <a:bodyPr/>
        <a:lstStyle/>
        <a:p>
          <a:endParaRPr lang="it-IT"/>
        </a:p>
      </dgm:t>
    </dgm:pt>
    <dgm:pt modelId="{73A4C0F4-5896-42A3-B3B2-2C2441E177A9}" type="sibTrans" cxnId="{B8C16172-D584-4BCC-9733-EAE1DC168A78}">
      <dgm:prSet/>
      <dgm:spPr/>
      <dgm:t>
        <a:bodyPr/>
        <a:lstStyle/>
        <a:p>
          <a:endParaRPr lang="it-IT"/>
        </a:p>
      </dgm:t>
    </dgm:pt>
    <dgm:pt modelId="{486BA0C2-56F6-4BB3-8473-2061B8B2D76D}" type="pres">
      <dgm:prSet presAssocID="{0706DC72-9BB8-4179-A49C-3CF827757834}" presName="cycle" presStyleCnt="0">
        <dgm:presLayoutVars>
          <dgm:chMax val="1"/>
          <dgm:dir/>
          <dgm:animLvl val="ctr"/>
          <dgm:resizeHandles val="exact"/>
        </dgm:presLayoutVars>
      </dgm:prSet>
      <dgm:spPr/>
    </dgm:pt>
    <dgm:pt modelId="{D2E42550-BC4A-44F9-A93E-44ADCDA28DC4}" type="pres">
      <dgm:prSet presAssocID="{21D4C839-7D2D-41E7-8FCC-42EF53D468B1}" presName="centerShape" presStyleLbl="node0" presStyleIdx="0" presStyleCnt="1" custScaleX="76765" custScaleY="75889" custLinFactNeighborX="-87387" custLinFactNeighborY="47545"/>
      <dgm:spPr/>
    </dgm:pt>
    <dgm:pt modelId="{5BF739B5-2E3A-4BCD-A2A3-13506232801F}" type="pres">
      <dgm:prSet presAssocID="{623347EE-6F92-48E0-8C9E-30BD07733AD6}" presName="Name9" presStyleLbl="parChTrans1D2" presStyleIdx="0" presStyleCnt="4"/>
      <dgm:spPr/>
    </dgm:pt>
    <dgm:pt modelId="{B249D2C9-9E9B-4AAE-B76D-9E8F8AB7C9AA}" type="pres">
      <dgm:prSet presAssocID="{623347EE-6F92-48E0-8C9E-30BD07733AD6}" presName="connTx" presStyleLbl="parChTrans1D2" presStyleIdx="0" presStyleCnt="4"/>
      <dgm:spPr/>
    </dgm:pt>
    <dgm:pt modelId="{DEDBC7CD-0191-41F7-92EB-C9BBDFDD78AC}" type="pres">
      <dgm:prSet presAssocID="{C51A69BE-AAEE-4635-9322-F242FCF8E130}" presName="node" presStyleLbl="node1" presStyleIdx="0" presStyleCnt="4" custScaleX="93301" custScaleY="54941" custRadScaleRad="75720" custRadScaleInc="260505">
        <dgm:presLayoutVars>
          <dgm:bulletEnabled val="1"/>
        </dgm:presLayoutVars>
      </dgm:prSet>
      <dgm:spPr/>
    </dgm:pt>
    <dgm:pt modelId="{A3676FC3-DB2C-432B-B893-52CBD24DE18A}" type="pres">
      <dgm:prSet presAssocID="{2A20889F-31B0-4F17-99B7-C938F364505B}" presName="Name9" presStyleLbl="parChTrans1D2" presStyleIdx="1" presStyleCnt="4"/>
      <dgm:spPr/>
    </dgm:pt>
    <dgm:pt modelId="{1189B97D-91EC-43FC-AE74-A81302699E4C}" type="pres">
      <dgm:prSet presAssocID="{2A20889F-31B0-4F17-99B7-C938F364505B}" presName="connTx" presStyleLbl="parChTrans1D2" presStyleIdx="1" presStyleCnt="4"/>
      <dgm:spPr/>
    </dgm:pt>
    <dgm:pt modelId="{77CBBB13-AC4C-412D-AD83-382EB84B5950}" type="pres">
      <dgm:prSet presAssocID="{7480E3AB-F640-4385-A33F-DD5D0280DAA5}" presName="node" presStyleLbl="node1" presStyleIdx="1" presStyleCnt="4" custScaleX="71033" custScaleY="59774" custRadScaleRad="72409" custRadScaleInc="-37703">
        <dgm:presLayoutVars>
          <dgm:bulletEnabled val="1"/>
        </dgm:presLayoutVars>
      </dgm:prSet>
      <dgm:spPr/>
    </dgm:pt>
    <dgm:pt modelId="{298F9B44-F13E-4C32-B2C4-431DC7098FBD}" type="pres">
      <dgm:prSet presAssocID="{F6724BDD-313C-4240-AA6E-BD7E1D4EF97F}" presName="Name9" presStyleLbl="parChTrans1D2" presStyleIdx="2" presStyleCnt="4"/>
      <dgm:spPr/>
    </dgm:pt>
    <dgm:pt modelId="{72E02CE3-CA6D-438E-A611-1A1DCE7F6A6B}" type="pres">
      <dgm:prSet presAssocID="{F6724BDD-313C-4240-AA6E-BD7E1D4EF97F}" presName="connTx" presStyleLbl="parChTrans1D2" presStyleIdx="2" presStyleCnt="4"/>
      <dgm:spPr/>
    </dgm:pt>
    <dgm:pt modelId="{38BA010F-7F88-43DC-80B0-A2A91D142E4F}" type="pres">
      <dgm:prSet presAssocID="{CE335804-D82F-4F0A-92A2-C0BAC26A59C3}" presName="node" presStyleLbl="node1" presStyleIdx="2" presStyleCnt="4" custScaleX="79286" custScaleY="60543" custRadScaleRad="37592" custRadScaleInc="199588">
        <dgm:presLayoutVars>
          <dgm:bulletEnabled val="1"/>
        </dgm:presLayoutVars>
      </dgm:prSet>
      <dgm:spPr/>
    </dgm:pt>
    <dgm:pt modelId="{F0466F3D-DDBD-4B06-9E0A-D695F21525E4}" type="pres">
      <dgm:prSet presAssocID="{29D4FBB4-00A7-4C2C-8E14-120399F4C57F}" presName="Name9" presStyleLbl="parChTrans1D2" presStyleIdx="3" presStyleCnt="4"/>
      <dgm:spPr/>
    </dgm:pt>
    <dgm:pt modelId="{6DCF9278-E434-46DF-BB81-BB78F45D96C5}" type="pres">
      <dgm:prSet presAssocID="{29D4FBB4-00A7-4C2C-8E14-120399F4C57F}" presName="connTx" presStyleLbl="parChTrans1D2" presStyleIdx="3" presStyleCnt="4"/>
      <dgm:spPr/>
    </dgm:pt>
    <dgm:pt modelId="{48AB56A7-2CD5-4FA3-9AA4-EF70B55B8D10}" type="pres">
      <dgm:prSet presAssocID="{A6FF3A68-B64F-42CF-BD58-30CC3681B29D}" presName="node" presStyleLbl="node1" presStyleIdx="3" presStyleCnt="4" custScaleX="84309" custScaleY="59531" custRadScaleRad="179536" custRadScaleInc="-329811">
        <dgm:presLayoutVars>
          <dgm:bulletEnabled val="1"/>
        </dgm:presLayoutVars>
      </dgm:prSet>
      <dgm:spPr/>
    </dgm:pt>
  </dgm:ptLst>
  <dgm:cxnLst>
    <dgm:cxn modelId="{75864E19-196B-47CC-974E-CC65EB9F523E}" srcId="{21D4C839-7D2D-41E7-8FCC-42EF53D468B1}" destId="{C51A69BE-AAEE-4635-9322-F242FCF8E130}" srcOrd="0" destOrd="0" parTransId="{623347EE-6F92-48E0-8C9E-30BD07733AD6}" sibTransId="{D6A21FA8-766C-45AD-B77D-8B0B8291BA71}"/>
    <dgm:cxn modelId="{1E960338-5D89-45D3-8261-3C775A425A93}" srcId="{0706DC72-9BB8-4179-A49C-3CF827757834}" destId="{21D4C839-7D2D-41E7-8FCC-42EF53D468B1}" srcOrd="0" destOrd="0" parTransId="{8276AE8D-F33B-47AD-A83B-DAF1978C154B}" sibTransId="{C64A74E9-EC47-4FD2-B5D8-46AC18DB3EBA}"/>
    <dgm:cxn modelId="{6106544E-15AF-468D-B9A6-EE542B2F1ABA}" type="presOf" srcId="{C51A69BE-AAEE-4635-9322-F242FCF8E130}" destId="{DEDBC7CD-0191-41F7-92EB-C9BBDFDD78AC}" srcOrd="0" destOrd="0" presId="urn:microsoft.com/office/officeart/2005/8/layout/radial1"/>
    <dgm:cxn modelId="{981BDE57-137F-40E1-8F92-6CC041B0ECAD}" type="presOf" srcId="{29D4FBB4-00A7-4C2C-8E14-120399F4C57F}" destId="{F0466F3D-DDBD-4B06-9E0A-D695F21525E4}" srcOrd="0" destOrd="0" presId="urn:microsoft.com/office/officeart/2005/8/layout/radial1"/>
    <dgm:cxn modelId="{226A2D58-F934-45C2-9BB2-2246BCC80871}" type="presOf" srcId="{7480E3AB-F640-4385-A33F-DD5D0280DAA5}" destId="{77CBBB13-AC4C-412D-AD83-382EB84B5950}" srcOrd="0" destOrd="0" presId="urn:microsoft.com/office/officeart/2005/8/layout/radial1"/>
    <dgm:cxn modelId="{29EE6D60-C46E-4451-8A7B-E44DB14A8C38}" type="presOf" srcId="{A6FF3A68-B64F-42CF-BD58-30CC3681B29D}" destId="{48AB56A7-2CD5-4FA3-9AA4-EF70B55B8D10}" srcOrd="0" destOrd="0" presId="urn:microsoft.com/office/officeart/2005/8/layout/radial1"/>
    <dgm:cxn modelId="{B8C16172-D584-4BCC-9733-EAE1DC168A78}" srcId="{21D4C839-7D2D-41E7-8FCC-42EF53D468B1}" destId="{A6FF3A68-B64F-42CF-BD58-30CC3681B29D}" srcOrd="3" destOrd="0" parTransId="{29D4FBB4-00A7-4C2C-8E14-120399F4C57F}" sibTransId="{73A4C0F4-5896-42A3-B3B2-2C2441E177A9}"/>
    <dgm:cxn modelId="{CEF92B7B-91B7-472B-945A-1A6EEE870CBC}" type="presOf" srcId="{CE335804-D82F-4F0A-92A2-C0BAC26A59C3}" destId="{38BA010F-7F88-43DC-80B0-A2A91D142E4F}" srcOrd="0" destOrd="0" presId="urn:microsoft.com/office/officeart/2005/8/layout/radial1"/>
    <dgm:cxn modelId="{A7A4A38B-E3FB-4596-9BFD-FF58F55D973B}" srcId="{0706DC72-9BB8-4179-A49C-3CF827757834}" destId="{925F8017-A1D6-4D89-8EAC-114E621D21F1}" srcOrd="1" destOrd="0" parTransId="{6C7B7A04-1E1E-4C0F-A510-8E6256B4F5E3}" sibTransId="{165968DE-E1B7-4E9C-AA8B-5228946ACEAB}"/>
    <dgm:cxn modelId="{4218D48D-6C38-4E93-B46E-AC7569ABBA77}" type="presOf" srcId="{F6724BDD-313C-4240-AA6E-BD7E1D4EF97F}" destId="{72E02CE3-CA6D-438E-A611-1A1DCE7F6A6B}" srcOrd="1" destOrd="0" presId="urn:microsoft.com/office/officeart/2005/8/layout/radial1"/>
    <dgm:cxn modelId="{A5363295-BBD1-41E4-98A6-934653C8D7BD}" type="presOf" srcId="{F6724BDD-313C-4240-AA6E-BD7E1D4EF97F}" destId="{298F9B44-F13E-4C32-B2C4-431DC7098FBD}" srcOrd="0" destOrd="0" presId="urn:microsoft.com/office/officeart/2005/8/layout/radial1"/>
    <dgm:cxn modelId="{6655B0A1-ACDE-4A20-8900-F450E9E3B5A1}" srcId="{21D4C839-7D2D-41E7-8FCC-42EF53D468B1}" destId="{CE335804-D82F-4F0A-92A2-C0BAC26A59C3}" srcOrd="2" destOrd="0" parTransId="{F6724BDD-313C-4240-AA6E-BD7E1D4EF97F}" sibTransId="{C9620EBF-21A8-451F-98A9-E5D727E6C817}"/>
    <dgm:cxn modelId="{5CD506AD-F8D8-4EB2-8A13-734CBD38C1D9}" type="presOf" srcId="{623347EE-6F92-48E0-8C9E-30BD07733AD6}" destId="{5BF739B5-2E3A-4BCD-A2A3-13506232801F}" srcOrd="0" destOrd="0" presId="urn:microsoft.com/office/officeart/2005/8/layout/radial1"/>
    <dgm:cxn modelId="{EE50E2B1-3AD5-4694-B722-134FEB423D14}" type="presOf" srcId="{29D4FBB4-00A7-4C2C-8E14-120399F4C57F}" destId="{6DCF9278-E434-46DF-BB81-BB78F45D96C5}" srcOrd="1" destOrd="0" presId="urn:microsoft.com/office/officeart/2005/8/layout/radial1"/>
    <dgm:cxn modelId="{99DD64C0-7C3A-4992-8263-16D4B3E2CD7B}" type="presOf" srcId="{0706DC72-9BB8-4179-A49C-3CF827757834}" destId="{486BA0C2-56F6-4BB3-8473-2061B8B2D76D}" srcOrd="0" destOrd="0" presId="urn:microsoft.com/office/officeart/2005/8/layout/radial1"/>
    <dgm:cxn modelId="{6CEE32CB-5EAB-4A97-BC16-0A8667517CD8}" type="presOf" srcId="{2A20889F-31B0-4F17-99B7-C938F364505B}" destId="{A3676FC3-DB2C-432B-B893-52CBD24DE18A}" srcOrd="0" destOrd="0" presId="urn:microsoft.com/office/officeart/2005/8/layout/radial1"/>
    <dgm:cxn modelId="{DD15E8CC-DA91-4EDF-9AD4-E7C5CE6457E6}" srcId="{21D4C839-7D2D-41E7-8FCC-42EF53D468B1}" destId="{7480E3AB-F640-4385-A33F-DD5D0280DAA5}" srcOrd="1" destOrd="0" parTransId="{2A20889F-31B0-4F17-99B7-C938F364505B}" sibTransId="{5A4069FF-BC21-46DE-92DB-96930B8AEE48}"/>
    <dgm:cxn modelId="{C1358BD3-A081-4E9A-B8E9-14EA724496FF}" type="presOf" srcId="{623347EE-6F92-48E0-8C9E-30BD07733AD6}" destId="{B249D2C9-9E9B-4AAE-B76D-9E8F8AB7C9AA}" srcOrd="1" destOrd="0" presId="urn:microsoft.com/office/officeart/2005/8/layout/radial1"/>
    <dgm:cxn modelId="{7935EDE9-D36A-40F0-BF58-D25145DD7401}" type="presOf" srcId="{21D4C839-7D2D-41E7-8FCC-42EF53D468B1}" destId="{D2E42550-BC4A-44F9-A93E-44ADCDA28DC4}" srcOrd="0" destOrd="0" presId="urn:microsoft.com/office/officeart/2005/8/layout/radial1"/>
    <dgm:cxn modelId="{435304F0-D685-4610-8391-09781DF5AE6A}" type="presOf" srcId="{2A20889F-31B0-4F17-99B7-C938F364505B}" destId="{1189B97D-91EC-43FC-AE74-A81302699E4C}" srcOrd="1" destOrd="0" presId="urn:microsoft.com/office/officeart/2005/8/layout/radial1"/>
    <dgm:cxn modelId="{9B0268C4-5A71-4F6A-A3AD-7BF6D4E3D133}" type="presParOf" srcId="{486BA0C2-56F6-4BB3-8473-2061B8B2D76D}" destId="{D2E42550-BC4A-44F9-A93E-44ADCDA28DC4}" srcOrd="0" destOrd="0" presId="urn:microsoft.com/office/officeart/2005/8/layout/radial1"/>
    <dgm:cxn modelId="{DD8FAED3-0D01-4858-8BEC-A83DE8951624}" type="presParOf" srcId="{486BA0C2-56F6-4BB3-8473-2061B8B2D76D}" destId="{5BF739B5-2E3A-4BCD-A2A3-13506232801F}" srcOrd="1" destOrd="0" presId="urn:microsoft.com/office/officeart/2005/8/layout/radial1"/>
    <dgm:cxn modelId="{9800181C-B403-424A-A184-9A8E3213F92D}" type="presParOf" srcId="{5BF739B5-2E3A-4BCD-A2A3-13506232801F}" destId="{B249D2C9-9E9B-4AAE-B76D-9E8F8AB7C9AA}" srcOrd="0" destOrd="0" presId="urn:microsoft.com/office/officeart/2005/8/layout/radial1"/>
    <dgm:cxn modelId="{59672EEC-DE0E-476F-9E14-69A253E3A889}" type="presParOf" srcId="{486BA0C2-56F6-4BB3-8473-2061B8B2D76D}" destId="{DEDBC7CD-0191-41F7-92EB-C9BBDFDD78AC}" srcOrd="2" destOrd="0" presId="urn:microsoft.com/office/officeart/2005/8/layout/radial1"/>
    <dgm:cxn modelId="{A1EA088E-2853-4F5A-81AE-9D963931A32E}" type="presParOf" srcId="{486BA0C2-56F6-4BB3-8473-2061B8B2D76D}" destId="{A3676FC3-DB2C-432B-B893-52CBD24DE18A}" srcOrd="3" destOrd="0" presId="urn:microsoft.com/office/officeart/2005/8/layout/radial1"/>
    <dgm:cxn modelId="{B4A02238-9539-4D0F-AB81-D2ED81111262}" type="presParOf" srcId="{A3676FC3-DB2C-432B-B893-52CBD24DE18A}" destId="{1189B97D-91EC-43FC-AE74-A81302699E4C}" srcOrd="0" destOrd="0" presId="urn:microsoft.com/office/officeart/2005/8/layout/radial1"/>
    <dgm:cxn modelId="{59392BDA-B610-410E-AC2D-3B84DA8D0062}" type="presParOf" srcId="{486BA0C2-56F6-4BB3-8473-2061B8B2D76D}" destId="{77CBBB13-AC4C-412D-AD83-382EB84B5950}" srcOrd="4" destOrd="0" presId="urn:microsoft.com/office/officeart/2005/8/layout/radial1"/>
    <dgm:cxn modelId="{032FB81E-5055-458C-99F3-87EDE7DCFA1F}" type="presParOf" srcId="{486BA0C2-56F6-4BB3-8473-2061B8B2D76D}" destId="{298F9B44-F13E-4C32-B2C4-431DC7098FBD}" srcOrd="5" destOrd="0" presId="urn:microsoft.com/office/officeart/2005/8/layout/radial1"/>
    <dgm:cxn modelId="{7302DBD8-4731-4B5E-8A18-622E7CAC71B5}" type="presParOf" srcId="{298F9B44-F13E-4C32-B2C4-431DC7098FBD}" destId="{72E02CE3-CA6D-438E-A611-1A1DCE7F6A6B}" srcOrd="0" destOrd="0" presId="urn:microsoft.com/office/officeart/2005/8/layout/radial1"/>
    <dgm:cxn modelId="{85C8EB9D-F669-497E-AEC6-36BBD26D168A}" type="presParOf" srcId="{486BA0C2-56F6-4BB3-8473-2061B8B2D76D}" destId="{38BA010F-7F88-43DC-80B0-A2A91D142E4F}" srcOrd="6" destOrd="0" presId="urn:microsoft.com/office/officeart/2005/8/layout/radial1"/>
    <dgm:cxn modelId="{1019B1FC-B4B0-4150-A442-E4B5EF5F0C47}" type="presParOf" srcId="{486BA0C2-56F6-4BB3-8473-2061B8B2D76D}" destId="{F0466F3D-DDBD-4B06-9E0A-D695F21525E4}" srcOrd="7" destOrd="0" presId="urn:microsoft.com/office/officeart/2005/8/layout/radial1"/>
    <dgm:cxn modelId="{D71BAC1D-7E73-4FBF-AD3D-A96A8EBFC800}" type="presParOf" srcId="{F0466F3D-DDBD-4B06-9E0A-D695F21525E4}" destId="{6DCF9278-E434-46DF-BB81-BB78F45D96C5}" srcOrd="0" destOrd="0" presId="urn:microsoft.com/office/officeart/2005/8/layout/radial1"/>
    <dgm:cxn modelId="{1DCC4E5E-24A1-4BDA-BED5-C9D7325F1D9F}" type="presParOf" srcId="{486BA0C2-56F6-4BB3-8473-2061B8B2D76D}" destId="{48AB56A7-2CD5-4FA3-9AA4-EF70B55B8D10}" srcOrd="8" destOrd="0" presId="urn:microsoft.com/office/officeart/2005/8/layout/radia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3C21AD-F2C0-42E6-BE4B-CB8BAE7F0912}" type="doc">
      <dgm:prSet loTypeId="urn:microsoft.com/office/officeart/2005/8/layout/vProcess5" loCatId="process" qsTypeId="urn:microsoft.com/office/officeart/2005/8/quickstyle/simple1" qsCatId="simple" csTypeId="urn:microsoft.com/office/officeart/2005/8/colors/colorful1#15" csCatId="colorful" phldr="1"/>
      <dgm:spPr/>
      <dgm:t>
        <a:bodyPr/>
        <a:lstStyle/>
        <a:p>
          <a:endParaRPr lang="it-IT"/>
        </a:p>
      </dgm:t>
    </dgm:pt>
    <dgm:pt modelId="{4D81FD8B-E705-4DA0-A119-A02193A06F2B}">
      <dgm:prSet phldrT="[Testo]"/>
      <dgm:spPr/>
      <dgm:t>
        <a:bodyPr/>
        <a:lstStyle/>
        <a:p>
          <a:r>
            <a:rPr lang="it-IT" b="1" dirty="0"/>
            <a:t>input  </a:t>
          </a:r>
        </a:p>
      </dgm:t>
    </dgm:pt>
    <dgm:pt modelId="{CE891C57-C3F0-471C-A1B7-682E94CD3FBF}" type="parTrans" cxnId="{9D807CC2-C158-4A6B-AEB0-28A39CD6357D}">
      <dgm:prSet/>
      <dgm:spPr/>
      <dgm:t>
        <a:bodyPr/>
        <a:lstStyle/>
        <a:p>
          <a:endParaRPr lang="it-IT"/>
        </a:p>
      </dgm:t>
    </dgm:pt>
    <dgm:pt modelId="{CC0E463E-0F50-4FB0-BF56-199A0C3A2EC7}" type="sibTrans" cxnId="{9D807CC2-C158-4A6B-AEB0-28A39CD6357D}">
      <dgm:prSet/>
      <dgm:spPr/>
      <dgm:t>
        <a:bodyPr/>
        <a:lstStyle/>
        <a:p>
          <a:endParaRPr lang="it-IT"/>
        </a:p>
      </dgm:t>
    </dgm:pt>
    <dgm:pt modelId="{35F7BB5E-3799-4A74-B3CA-207037C05D7A}">
      <dgm:prSet phldrT="[Testo]"/>
      <dgm:spPr/>
      <dgm:t>
        <a:bodyPr/>
        <a:lstStyle/>
        <a:p>
          <a:r>
            <a:rPr lang="it-IT" b="1" dirty="0"/>
            <a:t>attività</a:t>
          </a:r>
        </a:p>
      </dgm:t>
    </dgm:pt>
    <dgm:pt modelId="{CB9671F3-BE80-45C0-83D8-DB78A4DF5868}" type="parTrans" cxnId="{FB91ADBC-043E-413B-A774-EB72090A2DA5}">
      <dgm:prSet/>
      <dgm:spPr/>
      <dgm:t>
        <a:bodyPr/>
        <a:lstStyle/>
        <a:p>
          <a:endParaRPr lang="it-IT"/>
        </a:p>
      </dgm:t>
    </dgm:pt>
    <dgm:pt modelId="{D6CF4579-44BD-42CC-806B-4F19F2AACC8C}" type="sibTrans" cxnId="{FB91ADBC-043E-413B-A774-EB72090A2DA5}">
      <dgm:prSet/>
      <dgm:spPr/>
      <dgm:t>
        <a:bodyPr/>
        <a:lstStyle/>
        <a:p>
          <a:endParaRPr lang="it-IT"/>
        </a:p>
      </dgm:t>
    </dgm:pt>
    <dgm:pt modelId="{A4783502-7275-4D02-9D89-6CC379E92514}">
      <dgm:prSet phldrT="[Testo]"/>
      <dgm:spPr/>
      <dgm:t>
        <a:bodyPr/>
        <a:lstStyle/>
        <a:p>
          <a:r>
            <a:rPr lang="it-IT" b="1" dirty="0"/>
            <a:t>output</a:t>
          </a:r>
        </a:p>
      </dgm:t>
    </dgm:pt>
    <dgm:pt modelId="{1D370547-E774-4011-9647-28F6B297D7D3}" type="parTrans" cxnId="{1B604DB7-AEB5-4653-ADFD-79BF554DBB6D}">
      <dgm:prSet/>
      <dgm:spPr/>
      <dgm:t>
        <a:bodyPr/>
        <a:lstStyle/>
        <a:p>
          <a:endParaRPr lang="it-IT"/>
        </a:p>
      </dgm:t>
    </dgm:pt>
    <dgm:pt modelId="{D840B95B-BA0B-41BB-8C9A-0DC2433D2867}" type="sibTrans" cxnId="{1B604DB7-AEB5-4653-ADFD-79BF554DBB6D}">
      <dgm:prSet/>
      <dgm:spPr/>
      <dgm:t>
        <a:bodyPr/>
        <a:lstStyle/>
        <a:p>
          <a:endParaRPr lang="it-IT"/>
        </a:p>
      </dgm:t>
    </dgm:pt>
    <dgm:pt modelId="{9D51143E-E6EF-4E49-B360-E0FF4C6F5084}">
      <dgm:prSet phldrT="[Testo]"/>
      <dgm:spPr/>
      <dgm:t>
        <a:bodyPr/>
        <a:lstStyle/>
        <a:p>
          <a:r>
            <a:rPr lang="it-IT" dirty="0"/>
            <a:t>Risorse di varia natura utilizzate</a:t>
          </a:r>
        </a:p>
      </dgm:t>
    </dgm:pt>
    <dgm:pt modelId="{A0A0BA19-D6B6-43A5-9A9E-27646AA0E921}" type="parTrans" cxnId="{4C66EC1D-ED7A-4B1B-8B28-A920741E722D}">
      <dgm:prSet/>
      <dgm:spPr/>
      <dgm:t>
        <a:bodyPr/>
        <a:lstStyle/>
        <a:p>
          <a:endParaRPr lang="it-IT"/>
        </a:p>
      </dgm:t>
    </dgm:pt>
    <dgm:pt modelId="{655BC66E-7B6D-402B-A3D9-CBBAA3BE0C5B}" type="sibTrans" cxnId="{4C66EC1D-ED7A-4B1B-8B28-A920741E722D}">
      <dgm:prSet/>
      <dgm:spPr/>
      <dgm:t>
        <a:bodyPr/>
        <a:lstStyle/>
        <a:p>
          <a:endParaRPr lang="it-IT"/>
        </a:p>
      </dgm:t>
    </dgm:pt>
    <dgm:pt modelId="{68A8BED6-3B85-4401-90E2-3FDBDEB9C89F}">
      <dgm:prSet phldrT="[Testo]"/>
      <dgm:spPr/>
      <dgm:t>
        <a:bodyPr/>
        <a:lstStyle/>
        <a:p>
          <a:r>
            <a:rPr lang="it-IT" b="1" dirty="0" err="1"/>
            <a:t>outcome</a:t>
          </a:r>
          <a:endParaRPr lang="it-IT" b="1" dirty="0"/>
        </a:p>
      </dgm:t>
    </dgm:pt>
    <dgm:pt modelId="{21DE102D-F908-425E-8C12-6209065D7BB8}" type="parTrans" cxnId="{3B481EF9-4281-443A-BCDD-AAC7349F1AB3}">
      <dgm:prSet/>
      <dgm:spPr/>
      <dgm:t>
        <a:bodyPr/>
        <a:lstStyle/>
        <a:p>
          <a:endParaRPr lang="it-IT"/>
        </a:p>
      </dgm:t>
    </dgm:pt>
    <dgm:pt modelId="{6A4FA0CD-A152-425B-AC92-34A30FBF00E3}" type="sibTrans" cxnId="{3B481EF9-4281-443A-BCDD-AAC7349F1AB3}">
      <dgm:prSet/>
      <dgm:spPr/>
      <dgm:t>
        <a:bodyPr/>
        <a:lstStyle/>
        <a:p>
          <a:endParaRPr lang="it-IT"/>
        </a:p>
      </dgm:t>
    </dgm:pt>
    <dgm:pt modelId="{CC4B3409-E587-4482-8CBF-D734A5F92576}">
      <dgm:prSet phldrT="[Testo]"/>
      <dgm:spPr/>
      <dgm:t>
        <a:bodyPr/>
        <a:lstStyle/>
        <a:p>
          <a:r>
            <a:rPr lang="it-IT" b="1" dirty="0"/>
            <a:t>Impatti</a:t>
          </a:r>
        </a:p>
      </dgm:t>
    </dgm:pt>
    <dgm:pt modelId="{097E5718-8E76-44A2-858E-4DD3D335532D}" type="parTrans" cxnId="{4A8414AB-3C20-4C53-97AB-7FDBFFE732A4}">
      <dgm:prSet/>
      <dgm:spPr/>
      <dgm:t>
        <a:bodyPr/>
        <a:lstStyle/>
        <a:p>
          <a:endParaRPr lang="it-IT"/>
        </a:p>
      </dgm:t>
    </dgm:pt>
    <dgm:pt modelId="{3285CC4F-AF78-4EEE-91E3-E73273DBE82C}" type="sibTrans" cxnId="{4A8414AB-3C20-4C53-97AB-7FDBFFE732A4}">
      <dgm:prSet/>
      <dgm:spPr/>
      <dgm:t>
        <a:bodyPr/>
        <a:lstStyle/>
        <a:p>
          <a:endParaRPr lang="it-IT"/>
        </a:p>
      </dgm:t>
    </dgm:pt>
    <dgm:pt modelId="{38BB28FA-25AB-4697-8148-C3361DE318B6}">
      <dgm:prSet phldrT="[Testo]"/>
      <dgm:spPr/>
      <dgm:t>
        <a:bodyPr/>
        <a:lstStyle/>
        <a:p>
          <a:r>
            <a:rPr lang="it-IT" b="1" dirty="0"/>
            <a:t>Trasformazione delle risorse</a:t>
          </a:r>
        </a:p>
      </dgm:t>
    </dgm:pt>
    <dgm:pt modelId="{7867A793-8CC6-4F2D-9358-42A4BAE24A0B}" type="parTrans" cxnId="{D351360A-3C49-4B98-A077-494234280677}">
      <dgm:prSet/>
      <dgm:spPr/>
      <dgm:t>
        <a:bodyPr/>
        <a:lstStyle/>
        <a:p>
          <a:endParaRPr lang="it-IT"/>
        </a:p>
      </dgm:t>
    </dgm:pt>
    <dgm:pt modelId="{F02B3B6C-37FA-4AA5-A2A1-0DD2AC50C3C2}" type="sibTrans" cxnId="{D351360A-3C49-4B98-A077-494234280677}">
      <dgm:prSet/>
      <dgm:spPr/>
      <dgm:t>
        <a:bodyPr/>
        <a:lstStyle/>
        <a:p>
          <a:endParaRPr lang="it-IT"/>
        </a:p>
      </dgm:t>
    </dgm:pt>
    <dgm:pt modelId="{F90E4B47-69C7-4063-8B59-9B2C720AE123}">
      <dgm:prSet/>
      <dgm:spPr/>
      <dgm:t>
        <a:bodyPr/>
        <a:lstStyle/>
        <a:p>
          <a:r>
            <a:rPr lang="it-IT" b="1" dirty="0"/>
            <a:t>Prodotti e servizi offerti</a:t>
          </a:r>
        </a:p>
      </dgm:t>
    </dgm:pt>
    <dgm:pt modelId="{929F8CA5-1E26-4034-BE8F-D14CF03E597F}" type="parTrans" cxnId="{55DADD38-24AA-412F-9342-EC34E05C4E26}">
      <dgm:prSet/>
      <dgm:spPr/>
      <dgm:t>
        <a:bodyPr/>
        <a:lstStyle/>
        <a:p>
          <a:endParaRPr lang="it-IT"/>
        </a:p>
      </dgm:t>
    </dgm:pt>
    <dgm:pt modelId="{86F1041A-4530-4B15-AF5D-E091D9BDF8D8}" type="sibTrans" cxnId="{55DADD38-24AA-412F-9342-EC34E05C4E26}">
      <dgm:prSet/>
      <dgm:spPr/>
      <dgm:t>
        <a:bodyPr/>
        <a:lstStyle/>
        <a:p>
          <a:endParaRPr lang="it-IT"/>
        </a:p>
      </dgm:t>
    </dgm:pt>
    <dgm:pt modelId="{050A7705-8CF4-4611-B226-88420AD8C359}">
      <dgm:prSet/>
      <dgm:spPr/>
      <dgm:t>
        <a:bodyPr/>
        <a:lstStyle/>
        <a:p>
          <a:r>
            <a:rPr lang="it-IT" b="1" dirty="0"/>
            <a:t>Effetti di m/l termini degli output (RISULTATI)</a:t>
          </a:r>
        </a:p>
      </dgm:t>
    </dgm:pt>
    <dgm:pt modelId="{F597BF2A-9E6C-45A0-AD6D-D1690A327381}" type="parTrans" cxnId="{AB999A08-6C90-4C14-9CC4-17E2061D871B}">
      <dgm:prSet/>
      <dgm:spPr/>
      <dgm:t>
        <a:bodyPr/>
        <a:lstStyle/>
        <a:p>
          <a:endParaRPr lang="it-IT"/>
        </a:p>
      </dgm:t>
    </dgm:pt>
    <dgm:pt modelId="{1AEA9D1F-22B7-4515-8786-8312EF12996C}" type="sibTrans" cxnId="{AB999A08-6C90-4C14-9CC4-17E2061D871B}">
      <dgm:prSet/>
      <dgm:spPr/>
      <dgm:t>
        <a:bodyPr/>
        <a:lstStyle/>
        <a:p>
          <a:endParaRPr lang="it-IT"/>
        </a:p>
      </dgm:t>
    </dgm:pt>
    <dgm:pt modelId="{83A73EE8-96EE-435B-8B75-6CE09A1CBA53}">
      <dgm:prSet/>
      <dgm:spPr/>
      <dgm:t>
        <a:bodyPr/>
        <a:lstStyle/>
        <a:p>
          <a:r>
            <a:rPr lang="it-IT" b="1" dirty="0"/>
            <a:t>Cambiamenti macro di lungo periodo riferibili al processo</a:t>
          </a:r>
        </a:p>
      </dgm:t>
    </dgm:pt>
    <dgm:pt modelId="{F46B7269-FEC0-4EDE-B745-CC5B3CFDB1C7}" type="parTrans" cxnId="{36DBC655-CB4F-48EC-A949-7ADB24245BAB}">
      <dgm:prSet/>
      <dgm:spPr/>
      <dgm:t>
        <a:bodyPr/>
        <a:lstStyle/>
        <a:p>
          <a:endParaRPr lang="it-IT"/>
        </a:p>
      </dgm:t>
    </dgm:pt>
    <dgm:pt modelId="{533287F6-1F85-4757-BB3F-858E38D3043A}" type="sibTrans" cxnId="{36DBC655-CB4F-48EC-A949-7ADB24245BAB}">
      <dgm:prSet/>
      <dgm:spPr/>
      <dgm:t>
        <a:bodyPr/>
        <a:lstStyle/>
        <a:p>
          <a:endParaRPr lang="it-IT"/>
        </a:p>
      </dgm:t>
    </dgm:pt>
    <dgm:pt modelId="{16C5131D-6DFC-4E8E-AF12-C7C864F60A04}" type="pres">
      <dgm:prSet presAssocID="{483C21AD-F2C0-42E6-BE4B-CB8BAE7F0912}" presName="outerComposite" presStyleCnt="0">
        <dgm:presLayoutVars>
          <dgm:chMax val="5"/>
          <dgm:dir/>
          <dgm:resizeHandles val="exact"/>
        </dgm:presLayoutVars>
      </dgm:prSet>
      <dgm:spPr/>
    </dgm:pt>
    <dgm:pt modelId="{FF6D2A84-102D-4D4A-AB8F-084250D01BB9}" type="pres">
      <dgm:prSet presAssocID="{483C21AD-F2C0-42E6-BE4B-CB8BAE7F0912}" presName="dummyMaxCanvas" presStyleCnt="0">
        <dgm:presLayoutVars/>
      </dgm:prSet>
      <dgm:spPr/>
    </dgm:pt>
    <dgm:pt modelId="{8C54E24A-6CB6-4CFF-BD0F-87F8520B6DA9}" type="pres">
      <dgm:prSet presAssocID="{483C21AD-F2C0-42E6-BE4B-CB8BAE7F0912}" presName="FiveNodes_1" presStyleLbl="node1" presStyleIdx="0" presStyleCnt="5">
        <dgm:presLayoutVars>
          <dgm:bulletEnabled val="1"/>
        </dgm:presLayoutVars>
      </dgm:prSet>
      <dgm:spPr/>
    </dgm:pt>
    <dgm:pt modelId="{013958D2-2F7A-4C24-8BB9-CCA1ECCE6F2C}" type="pres">
      <dgm:prSet presAssocID="{483C21AD-F2C0-42E6-BE4B-CB8BAE7F0912}" presName="FiveNodes_2" presStyleLbl="node1" presStyleIdx="1" presStyleCnt="5">
        <dgm:presLayoutVars>
          <dgm:bulletEnabled val="1"/>
        </dgm:presLayoutVars>
      </dgm:prSet>
      <dgm:spPr/>
    </dgm:pt>
    <dgm:pt modelId="{99906216-CB84-4F77-AD44-8141A444D8FD}" type="pres">
      <dgm:prSet presAssocID="{483C21AD-F2C0-42E6-BE4B-CB8BAE7F0912}" presName="FiveNodes_3" presStyleLbl="node1" presStyleIdx="2" presStyleCnt="5">
        <dgm:presLayoutVars>
          <dgm:bulletEnabled val="1"/>
        </dgm:presLayoutVars>
      </dgm:prSet>
      <dgm:spPr/>
    </dgm:pt>
    <dgm:pt modelId="{8E041E1D-E9C0-428E-B0BF-5586026172AE}" type="pres">
      <dgm:prSet presAssocID="{483C21AD-F2C0-42E6-BE4B-CB8BAE7F0912}" presName="FiveNodes_4" presStyleLbl="node1" presStyleIdx="3" presStyleCnt="5">
        <dgm:presLayoutVars>
          <dgm:bulletEnabled val="1"/>
        </dgm:presLayoutVars>
      </dgm:prSet>
      <dgm:spPr/>
    </dgm:pt>
    <dgm:pt modelId="{F4E982FD-9A69-422B-AB83-4BA1C15A96D6}" type="pres">
      <dgm:prSet presAssocID="{483C21AD-F2C0-42E6-BE4B-CB8BAE7F0912}" presName="FiveNodes_5" presStyleLbl="node1" presStyleIdx="4" presStyleCnt="5">
        <dgm:presLayoutVars>
          <dgm:bulletEnabled val="1"/>
        </dgm:presLayoutVars>
      </dgm:prSet>
      <dgm:spPr/>
    </dgm:pt>
    <dgm:pt modelId="{5501371C-5582-4E00-AF6B-B4B867FDFD38}" type="pres">
      <dgm:prSet presAssocID="{483C21AD-F2C0-42E6-BE4B-CB8BAE7F0912}" presName="FiveConn_1-2" presStyleLbl="fgAccFollowNode1" presStyleIdx="0" presStyleCnt="4">
        <dgm:presLayoutVars>
          <dgm:bulletEnabled val="1"/>
        </dgm:presLayoutVars>
      </dgm:prSet>
      <dgm:spPr/>
    </dgm:pt>
    <dgm:pt modelId="{C4E68281-C73C-4C27-B4F2-56D737C3256F}" type="pres">
      <dgm:prSet presAssocID="{483C21AD-F2C0-42E6-BE4B-CB8BAE7F0912}" presName="FiveConn_2-3" presStyleLbl="fgAccFollowNode1" presStyleIdx="1" presStyleCnt="4">
        <dgm:presLayoutVars>
          <dgm:bulletEnabled val="1"/>
        </dgm:presLayoutVars>
      </dgm:prSet>
      <dgm:spPr/>
    </dgm:pt>
    <dgm:pt modelId="{EA767631-A1AE-47D2-A913-29E2C84FBBA5}" type="pres">
      <dgm:prSet presAssocID="{483C21AD-F2C0-42E6-BE4B-CB8BAE7F0912}" presName="FiveConn_3-4" presStyleLbl="fgAccFollowNode1" presStyleIdx="2" presStyleCnt="4">
        <dgm:presLayoutVars>
          <dgm:bulletEnabled val="1"/>
        </dgm:presLayoutVars>
      </dgm:prSet>
      <dgm:spPr/>
    </dgm:pt>
    <dgm:pt modelId="{ABBAB09D-A5F1-4421-8ADF-72379A6F2433}" type="pres">
      <dgm:prSet presAssocID="{483C21AD-F2C0-42E6-BE4B-CB8BAE7F0912}" presName="FiveConn_4-5" presStyleLbl="fgAccFollowNode1" presStyleIdx="3" presStyleCnt="4">
        <dgm:presLayoutVars>
          <dgm:bulletEnabled val="1"/>
        </dgm:presLayoutVars>
      </dgm:prSet>
      <dgm:spPr/>
    </dgm:pt>
    <dgm:pt modelId="{35FB878F-6476-494E-B278-AB2F556D9CD6}" type="pres">
      <dgm:prSet presAssocID="{483C21AD-F2C0-42E6-BE4B-CB8BAE7F0912}" presName="FiveNodes_1_text" presStyleLbl="node1" presStyleIdx="4" presStyleCnt="5">
        <dgm:presLayoutVars>
          <dgm:bulletEnabled val="1"/>
        </dgm:presLayoutVars>
      </dgm:prSet>
      <dgm:spPr/>
    </dgm:pt>
    <dgm:pt modelId="{20156B22-A673-4A70-A4EC-6B2A26636B17}" type="pres">
      <dgm:prSet presAssocID="{483C21AD-F2C0-42E6-BE4B-CB8BAE7F0912}" presName="FiveNodes_2_text" presStyleLbl="node1" presStyleIdx="4" presStyleCnt="5">
        <dgm:presLayoutVars>
          <dgm:bulletEnabled val="1"/>
        </dgm:presLayoutVars>
      </dgm:prSet>
      <dgm:spPr/>
    </dgm:pt>
    <dgm:pt modelId="{6954DD0D-2E71-458B-AB6E-F0F51D9D2CF5}" type="pres">
      <dgm:prSet presAssocID="{483C21AD-F2C0-42E6-BE4B-CB8BAE7F0912}" presName="FiveNodes_3_text" presStyleLbl="node1" presStyleIdx="4" presStyleCnt="5">
        <dgm:presLayoutVars>
          <dgm:bulletEnabled val="1"/>
        </dgm:presLayoutVars>
      </dgm:prSet>
      <dgm:spPr/>
    </dgm:pt>
    <dgm:pt modelId="{A7382ABC-4965-4B05-B5C3-24F37CFB4260}" type="pres">
      <dgm:prSet presAssocID="{483C21AD-F2C0-42E6-BE4B-CB8BAE7F0912}" presName="FiveNodes_4_text" presStyleLbl="node1" presStyleIdx="4" presStyleCnt="5">
        <dgm:presLayoutVars>
          <dgm:bulletEnabled val="1"/>
        </dgm:presLayoutVars>
      </dgm:prSet>
      <dgm:spPr/>
    </dgm:pt>
    <dgm:pt modelId="{944831C4-E977-49A5-ACA3-0159F654C6EE}" type="pres">
      <dgm:prSet presAssocID="{483C21AD-F2C0-42E6-BE4B-CB8BAE7F0912}" presName="FiveNodes_5_text" presStyleLbl="node1" presStyleIdx="4" presStyleCnt="5">
        <dgm:presLayoutVars>
          <dgm:bulletEnabled val="1"/>
        </dgm:presLayoutVars>
      </dgm:prSet>
      <dgm:spPr/>
    </dgm:pt>
  </dgm:ptLst>
  <dgm:cxnLst>
    <dgm:cxn modelId="{3FAB6704-ACAE-4A3A-B57D-C7B8CD1EAA70}" type="presOf" srcId="{68A8BED6-3B85-4401-90E2-3FDBDEB9C89F}" destId="{A7382ABC-4965-4B05-B5C3-24F37CFB4260}" srcOrd="1" destOrd="0" presId="urn:microsoft.com/office/officeart/2005/8/layout/vProcess5"/>
    <dgm:cxn modelId="{AB999A08-6C90-4C14-9CC4-17E2061D871B}" srcId="{68A8BED6-3B85-4401-90E2-3FDBDEB9C89F}" destId="{050A7705-8CF4-4611-B226-88420AD8C359}" srcOrd="0" destOrd="0" parTransId="{F597BF2A-9E6C-45A0-AD6D-D1690A327381}" sibTransId="{1AEA9D1F-22B7-4515-8786-8312EF12996C}"/>
    <dgm:cxn modelId="{D351360A-3C49-4B98-A077-494234280677}" srcId="{35F7BB5E-3799-4A74-B3CA-207037C05D7A}" destId="{38BB28FA-25AB-4697-8148-C3361DE318B6}" srcOrd="0" destOrd="0" parTransId="{7867A793-8CC6-4F2D-9358-42A4BAE24A0B}" sibTransId="{F02B3B6C-37FA-4AA5-A2A1-0DD2AC50C3C2}"/>
    <dgm:cxn modelId="{B6472012-0B42-41DD-BB6B-1D31DB061BC5}" type="presOf" srcId="{D6CF4579-44BD-42CC-806B-4F19F2AACC8C}" destId="{C4E68281-C73C-4C27-B4F2-56D737C3256F}" srcOrd="0" destOrd="0" presId="urn:microsoft.com/office/officeart/2005/8/layout/vProcess5"/>
    <dgm:cxn modelId="{B59A3317-36F5-4283-9232-50139A28CDEE}" type="presOf" srcId="{CC4B3409-E587-4482-8CBF-D734A5F92576}" destId="{F4E982FD-9A69-422B-AB83-4BA1C15A96D6}" srcOrd="0" destOrd="0" presId="urn:microsoft.com/office/officeart/2005/8/layout/vProcess5"/>
    <dgm:cxn modelId="{4C66EC1D-ED7A-4B1B-8B28-A920741E722D}" srcId="{4D81FD8B-E705-4DA0-A119-A02193A06F2B}" destId="{9D51143E-E6EF-4E49-B360-E0FF4C6F5084}" srcOrd="0" destOrd="0" parTransId="{A0A0BA19-D6B6-43A5-9A9E-27646AA0E921}" sibTransId="{655BC66E-7B6D-402B-A3D9-CBBAA3BE0C5B}"/>
    <dgm:cxn modelId="{18DBD120-C827-403E-BC38-54484938BB75}" type="presOf" srcId="{68A8BED6-3B85-4401-90E2-3FDBDEB9C89F}" destId="{8E041E1D-E9C0-428E-B0BF-5586026172AE}" srcOrd="0" destOrd="0" presId="urn:microsoft.com/office/officeart/2005/8/layout/vProcess5"/>
    <dgm:cxn modelId="{55DADD38-24AA-412F-9342-EC34E05C4E26}" srcId="{A4783502-7275-4D02-9D89-6CC379E92514}" destId="{F90E4B47-69C7-4063-8B59-9B2C720AE123}" srcOrd="0" destOrd="0" parTransId="{929F8CA5-1E26-4034-BE8F-D14CF03E597F}" sibTransId="{86F1041A-4530-4B15-AF5D-E091D9BDF8D8}"/>
    <dgm:cxn modelId="{B5ED113A-AB97-4853-831E-BB54890B13BE}" type="presOf" srcId="{F90E4B47-69C7-4063-8B59-9B2C720AE123}" destId="{6954DD0D-2E71-458B-AB6E-F0F51D9D2CF5}" srcOrd="1" destOrd="1" presId="urn:microsoft.com/office/officeart/2005/8/layout/vProcess5"/>
    <dgm:cxn modelId="{7983AA41-4888-4312-8691-925DE356855A}" type="presOf" srcId="{050A7705-8CF4-4611-B226-88420AD8C359}" destId="{8E041E1D-E9C0-428E-B0BF-5586026172AE}" srcOrd="0" destOrd="1" presId="urn:microsoft.com/office/officeart/2005/8/layout/vProcess5"/>
    <dgm:cxn modelId="{C537B14B-269A-4C19-8EEC-6E22A4A3F7FC}" type="presOf" srcId="{4D81FD8B-E705-4DA0-A119-A02193A06F2B}" destId="{35FB878F-6476-494E-B278-AB2F556D9CD6}" srcOrd="1" destOrd="0" presId="urn:microsoft.com/office/officeart/2005/8/layout/vProcess5"/>
    <dgm:cxn modelId="{36DBC655-CB4F-48EC-A949-7ADB24245BAB}" srcId="{CC4B3409-E587-4482-8CBF-D734A5F92576}" destId="{83A73EE8-96EE-435B-8B75-6CE09A1CBA53}" srcOrd="0" destOrd="0" parTransId="{F46B7269-FEC0-4EDE-B745-CC5B3CFDB1C7}" sibTransId="{533287F6-1F85-4757-BB3F-858E38D3043A}"/>
    <dgm:cxn modelId="{0F485057-337A-4881-B20D-70BD0919563F}" type="presOf" srcId="{35F7BB5E-3799-4A74-B3CA-207037C05D7A}" destId="{20156B22-A673-4A70-A4EC-6B2A26636B17}" srcOrd="1" destOrd="0" presId="urn:microsoft.com/office/officeart/2005/8/layout/vProcess5"/>
    <dgm:cxn modelId="{D6B2D558-60DB-4296-A570-06A36F2A6035}" type="presOf" srcId="{6A4FA0CD-A152-425B-AC92-34A30FBF00E3}" destId="{ABBAB09D-A5F1-4421-8ADF-72379A6F2433}" srcOrd="0" destOrd="0" presId="urn:microsoft.com/office/officeart/2005/8/layout/vProcess5"/>
    <dgm:cxn modelId="{26162C65-4061-4991-BDE5-830F6D6B0B4C}" type="presOf" srcId="{4D81FD8B-E705-4DA0-A119-A02193A06F2B}" destId="{8C54E24A-6CB6-4CFF-BD0F-87F8520B6DA9}" srcOrd="0" destOrd="0" presId="urn:microsoft.com/office/officeart/2005/8/layout/vProcess5"/>
    <dgm:cxn modelId="{DA23CE6D-FE38-42E5-ADD9-A07AC76737B9}" type="presOf" srcId="{38BB28FA-25AB-4697-8148-C3361DE318B6}" destId="{013958D2-2F7A-4C24-8BB9-CCA1ECCE6F2C}" srcOrd="0" destOrd="1" presId="urn:microsoft.com/office/officeart/2005/8/layout/vProcess5"/>
    <dgm:cxn modelId="{E8E6F071-F724-4D53-BFB9-FFB5D74D443D}" type="presOf" srcId="{38BB28FA-25AB-4697-8148-C3361DE318B6}" destId="{20156B22-A673-4A70-A4EC-6B2A26636B17}" srcOrd="1" destOrd="1" presId="urn:microsoft.com/office/officeart/2005/8/layout/vProcess5"/>
    <dgm:cxn modelId="{A0CBE275-6002-4C0A-A530-C7A8E248F533}" type="presOf" srcId="{F90E4B47-69C7-4063-8B59-9B2C720AE123}" destId="{99906216-CB84-4F77-AD44-8141A444D8FD}" srcOrd="0" destOrd="1" presId="urn:microsoft.com/office/officeart/2005/8/layout/vProcess5"/>
    <dgm:cxn modelId="{5B15E992-3078-4549-880F-00422BB68899}" type="presOf" srcId="{483C21AD-F2C0-42E6-BE4B-CB8BAE7F0912}" destId="{16C5131D-6DFC-4E8E-AF12-C7C864F60A04}" srcOrd="0" destOrd="0" presId="urn:microsoft.com/office/officeart/2005/8/layout/vProcess5"/>
    <dgm:cxn modelId="{E37B3F9B-5F26-4BF4-B750-8D14CBDD4DAD}" type="presOf" srcId="{83A73EE8-96EE-435B-8B75-6CE09A1CBA53}" destId="{F4E982FD-9A69-422B-AB83-4BA1C15A96D6}" srcOrd="0" destOrd="1" presId="urn:microsoft.com/office/officeart/2005/8/layout/vProcess5"/>
    <dgm:cxn modelId="{B6BC3EA8-13E5-4943-9869-29AC2DC9739D}" type="presOf" srcId="{CC4B3409-E587-4482-8CBF-D734A5F92576}" destId="{944831C4-E977-49A5-ACA3-0159F654C6EE}" srcOrd="1" destOrd="0" presId="urn:microsoft.com/office/officeart/2005/8/layout/vProcess5"/>
    <dgm:cxn modelId="{4A8414AB-3C20-4C53-97AB-7FDBFFE732A4}" srcId="{483C21AD-F2C0-42E6-BE4B-CB8BAE7F0912}" destId="{CC4B3409-E587-4482-8CBF-D734A5F92576}" srcOrd="4" destOrd="0" parTransId="{097E5718-8E76-44A2-858E-4DD3D335532D}" sibTransId="{3285CC4F-AF78-4EEE-91E3-E73273DBE82C}"/>
    <dgm:cxn modelId="{63CBA5B0-F86A-4859-BDFD-0843C00C8FED}" type="presOf" srcId="{A4783502-7275-4D02-9D89-6CC379E92514}" destId="{6954DD0D-2E71-458B-AB6E-F0F51D9D2CF5}" srcOrd="1" destOrd="0" presId="urn:microsoft.com/office/officeart/2005/8/layout/vProcess5"/>
    <dgm:cxn modelId="{BAB513B5-F9BF-4AE3-A30C-5F4860F7674B}" type="presOf" srcId="{9D51143E-E6EF-4E49-B360-E0FF4C6F5084}" destId="{35FB878F-6476-494E-B278-AB2F556D9CD6}" srcOrd="1" destOrd="1" presId="urn:microsoft.com/office/officeart/2005/8/layout/vProcess5"/>
    <dgm:cxn modelId="{1B604DB7-AEB5-4653-ADFD-79BF554DBB6D}" srcId="{483C21AD-F2C0-42E6-BE4B-CB8BAE7F0912}" destId="{A4783502-7275-4D02-9D89-6CC379E92514}" srcOrd="2" destOrd="0" parTransId="{1D370547-E774-4011-9647-28F6B297D7D3}" sibTransId="{D840B95B-BA0B-41BB-8C9A-0DC2433D2867}"/>
    <dgm:cxn modelId="{FB91ADBC-043E-413B-A774-EB72090A2DA5}" srcId="{483C21AD-F2C0-42E6-BE4B-CB8BAE7F0912}" destId="{35F7BB5E-3799-4A74-B3CA-207037C05D7A}" srcOrd="1" destOrd="0" parTransId="{CB9671F3-BE80-45C0-83D8-DB78A4DF5868}" sibTransId="{D6CF4579-44BD-42CC-806B-4F19F2AACC8C}"/>
    <dgm:cxn modelId="{0F46CBBE-2537-4500-878A-614A5F9EE9CC}" type="presOf" srcId="{83A73EE8-96EE-435B-8B75-6CE09A1CBA53}" destId="{944831C4-E977-49A5-ACA3-0159F654C6EE}" srcOrd="1" destOrd="1" presId="urn:microsoft.com/office/officeart/2005/8/layout/vProcess5"/>
    <dgm:cxn modelId="{9D807CC2-C158-4A6B-AEB0-28A39CD6357D}" srcId="{483C21AD-F2C0-42E6-BE4B-CB8BAE7F0912}" destId="{4D81FD8B-E705-4DA0-A119-A02193A06F2B}" srcOrd="0" destOrd="0" parTransId="{CE891C57-C3F0-471C-A1B7-682E94CD3FBF}" sibTransId="{CC0E463E-0F50-4FB0-BF56-199A0C3A2EC7}"/>
    <dgm:cxn modelId="{C88916D6-0449-4559-9E81-F6D6C6C3315A}" type="presOf" srcId="{35F7BB5E-3799-4A74-B3CA-207037C05D7A}" destId="{013958D2-2F7A-4C24-8BB9-CCA1ECCE6F2C}" srcOrd="0" destOrd="0" presId="urn:microsoft.com/office/officeart/2005/8/layout/vProcess5"/>
    <dgm:cxn modelId="{5D0C55E1-9D00-4C52-B349-C51A10851C86}" type="presOf" srcId="{A4783502-7275-4D02-9D89-6CC379E92514}" destId="{99906216-CB84-4F77-AD44-8141A444D8FD}" srcOrd="0" destOrd="0" presId="urn:microsoft.com/office/officeart/2005/8/layout/vProcess5"/>
    <dgm:cxn modelId="{27EA1EE4-8AAD-4AD9-8064-926DD2D15FC6}" type="presOf" srcId="{D840B95B-BA0B-41BB-8C9A-0DC2433D2867}" destId="{EA767631-A1AE-47D2-A913-29E2C84FBBA5}" srcOrd="0" destOrd="0" presId="urn:microsoft.com/office/officeart/2005/8/layout/vProcess5"/>
    <dgm:cxn modelId="{DD2ED1EB-9CEA-4C33-9E06-712FB4A60FD4}" type="presOf" srcId="{050A7705-8CF4-4611-B226-88420AD8C359}" destId="{A7382ABC-4965-4B05-B5C3-24F37CFB4260}" srcOrd="1" destOrd="1" presId="urn:microsoft.com/office/officeart/2005/8/layout/vProcess5"/>
    <dgm:cxn modelId="{B12CF5F1-97EA-4ACC-B5DF-D8C3D98AB5CD}" type="presOf" srcId="{CC0E463E-0F50-4FB0-BF56-199A0C3A2EC7}" destId="{5501371C-5582-4E00-AF6B-B4B867FDFD38}" srcOrd="0" destOrd="0" presId="urn:microsoft.com/office/officeart/2005/8/layout/vProcess5"/>
    <dgm:cxn modelId="{3B481EF9-4281-443A-BCDD-AAC7349F1AB3}" srcId="{483C21AD-F2C0-42E6-BE4B-CB8BAE7F0912}" destId="{68A8BED6-3B85-4401-90E2-3FDBDEB9C89F}" srcOrd="3" destOrd="0" parTransId="{21DE102D-F908-425E-8C12-6209065D7BB8}" sibTransId="{6A4FA0CD-A152-425B-AC92-34A30FBF00E3}"/>
    <dgm:cxn modelId="{493CE3FF-F821-475A-BA4A-6F098F1FD261}" type="presOf" srcId="{9D51143E-E6EF-4E49-B360-E0FF4C6F5084}" destId="{8C54E24A-6CB6-4CFF-BD0F-87F8520B6DA9}" srcOrd="0" destOrd="1" presId="urn:microsoft.com/office/officeart/2005/8/layout/vProcess5"/>
    <dgm:cxn modelId="{13A2C8FB-46EF-41D2-8125-629BFC9B3367}" type="presParOf" srcId="{16C5131D-6DFC-4E8E-AF12-C7C864F60A04}" destId="{FF6D2A84-102D-4D4A-AB8F-084250D01BB9}" srcOrd="0" destOrd="0" presId="urn:microsoft.com/office/officeart/2005/8/layout/vProcess5"/>
    <dgm:cxn modelId="{A0E40F3E-E848-49F1-92EE-A195283F3A89}" type="presParOf" srcId="{16C5131D-6DFC-4E8E-AF12-C7C864F60A04}" destId="{8C54E24A-6CB6-4CFF-BD0F-87F8520B6DA9}" srcOrd="1" destOrd="0" presId="urn:microsoft.com/office/officeart/2005/8/layout/vProcess5"/>
    <dgm:cxn modelId="{8344F01F-DDAD-4696-A86E-77E88A83AC1A}" type="presParOf" srcId="{16C5131D-6DFC-4E8E-AF12-C7C864F60A04}" destId="{013958D2-2F7A-4C24-8BB9-CCA1ECCE6F2C}" srcOrd="2" destOrd="0" presId="urn:microsoft.com/office/officeart/2005/8/layout/vProcess5"/>
    <dgm:cxn modelId="{6EE04534-B784-4C7B-AFBD-8587E76EE68A}" type="presParOf" srcId="{16C5131D-6DFC-4E8E-AF12-C7C864F60A04}" destId="{99906216-CB84-4F77-AD44-8141A444D8FD}" srcOrd="3" destOrd="0" presId="urn:microsoft.com/office/officeart/2005/8/layout/vProcess5"/>
    <dgm:cxn modelId="{946601F9-AC8A-495C-B214-E576DA206FCE}" type="presParOf" srcId="{16C5131D-6DFC-4E8E-AF12-C7C864F60A04}" destId="{8E041E1D-E9C0-428E-B0BF-5586026172AE}" srcOrd="4" destOrd="0" presId="urn:microsoft.com/office/officeart/2005/8/layout/vProcess5"/>
    <dgm:cxn modelId="{39FA1C7B-5A68-45C2-8F4F-122820E36080}" type="presParOf" srcId="{16C5131D-6DFC-4E8E-AF12-C7C864F60A04}" destId="{F4E982FD-9A69-422B-AB83-4BA1C15A96D6}" srcOrd="5" destOrd="0" presId="urn:microsoft.com/office/officeart/2005/8/layout/vProcess5"/>
    <dgm:cxn modelId="{970D722A-D89B-4D96-A241-76E77AA68F09}" type="presParOf" srcId="{16C5131D-6DFC-4E8E-AF12-C7C864F60A04}" destId="{5501371C-5582-4E00-AF6B-B4B867FDFD38}" srcOrd="6" destOrd="0" presId="urn:microsoft.com/office/officeart/2005/8/layout/vProcess5"/>
    <dgm:cxn modelId="{A3327EF5-01AB-4BF3-9D0C-A5AD82A4B851}" type="presParOf" srcId="{16C5131D-6DFC-4E8E-AF12-C7C864F60A04}" destId="{C4E68281-C73C-4C27-B4F2-56D737C3256F}" srcOrd="7" destOrd="0" presId="urn:microsoft.com/office/officeart/2005/8/layout/vProcess5"/>
    <dgm:cxn modelId="{81ED43B2-F2C3-4926-A18E-3778ED60745E}" type="presParOf" srcId="{16C5131D-6DFC-4E8E-AF12-C7C864F60A04}" destId="{EA767631-A1AE-47D2-A913-29E2C84FBBA5}" srcOrd="8" destOrd="0" presId="urn:microsoft.com/office/officeart/2005/8/layout/vProcess5"/>
    <dgm:cxn modelId="{F51510F1-EB2F-44E7-BD2A-90D830A4064F}" type="presParOf" srcId="{16C5131D-6DFC-4E8E-AF12-C7C864F60A04}" destId="{ABBAB09D-A5F1-4421-8ADF-72379A6F2433}" srcOrd="9" destOrd="0" presId="urn:microsoft.com/office/officeart/2005/8/layout/vProcess5"/>
    <dgm:cxn modelId="{9B975F17-40E2-4444-8A31-831BA683232F}" type="presParOf" srcId="{16C5131D-6DFC-4E8E-AF12-C7C864F60A04}" destId="{35FB878F-6476-494E-B278-AB2F556D9CD6}" srcOrd="10" destOrd="0" presId="urn:microsoft.com/office/officeart/2005/8/layout/vProcess5"/>
    <dgm:cxn modelId="{770FBEA1-12E0-4150-99D2-9ABF586ABF58}" type="presParOf" srcId="{16C5131D-6DFC-4E8E-AF12-C7C864F60A04}" destId="{20156B22-A673-4A70-A4EC-6B2A26636B17}" srcOrd="11" destOrd="0" presId="urn:microsoft.com/office/officeart/2005/8/layout/vProcess5"/>
    <dgm:cxn modelId="{AE2ED9A1-94BD-440E-9760-DC6114AAD604}" type="presParOf" srcId="{16C5131D-6DFC-4E8E-AF12-C7C864F60A04}" destId="{6954DD0D-2E71-458B-AB6E-F0F51D9D2CF5}" srcOrd="12" destOrd="0" presId="urn:microsoft.com/office/officeart/2005/8/layout/vProcess5"/>
    <dgm:cxn modelId="{71B0EBFD-A3EF-45FC-B39F-E7A2E2E1571C}" type="presParOf" srcId="{16C5131D-6DFC-4E8E-AF12-C7C864F60A04}" destId="{A7382ABC-4965-4B05-B5C3-24F37CFB4260}" srcOrd="13" destOrd="0" presId="urn:microsoft.com/office/officeart/2005/8/layout/vProcess5"/>
    <dgm:cxn modelId="{E621383F-5BBB-475B-871C-BAA49FD1E362}" type="presParOf" srcId="{16C5131D-6DFC-4E8E-AF12-C7C864F60A04}" destId="{944831C4-E977-49A5-ACA3-0159F654C6E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B4E09A-7CF7-4901-AA73-A6F50597218C}" type="doc">
      <dgm:prSet loTypeId="urn:microsoft.com/office/officeart/2005/8/layout/process5" loCatId="process" qsTypeId="urn:microsoft.com/office/officeart/2005/8/quickstyle/simple1" qsCatId="simple" csTypeId="urn:microsoft.com/office/officeart/2005/8/colors/colorful1#16" csCatId="colorful" phldr="1"/>
      <dgm:spPr/>
      <dgm:t>
        <a:bodyPr/>
        <a:lstStyle/>
        <a:p>
          <a:endParaRPr lang="it-IT"/>
        </a:p>
      </dgm:t>
    </dgm:pt>
    <dgm:pt modelId="{4A0DDF73-7291-44FB-B1D6-605FC203D1D6}">
      <dgm:prSet phldrT="[Testo]"/>
      <dgm:spPr/>
      <dgm:t>
        <a:bodyPr/>
        <a:lstStyle/>
        <a:p>
          <a:r>
            <a:rPr lang="it-IT" dirty="0"/>
            <a:t>SCOUTING</a:t>
          </a:r>
        </a:p>
      </dgm:t>
    </dgm:pt>
    <dgm:pt modelId="{6070DD08-A427-4C8B-AC8E-4937CE5048CD}" type="parTrans" cxnId="{77CE5826-F45D-4C6D-83B3-21C5628522F4}">
      <dgm:prSet/>
      <dgm:spPr/>
      <dgm:t>
        <a:bodyPr/>
        <a:lstStyle/>
        <a:p>
          <a:endParaRPr lang="it-IT"/>
        </a:p>
      </dgm:t>
    </dgm:pt>
    <dgm:pt modelId="{4A278EFD-F9E8-4633-BE56-019BB6AA7CA6}" type="sibTrans" cxnId="{77CE5826-F45D-4C6D-83B3-21C5628522F4}">
      <dgm:prSet/>
      <dgm:spPr/>
      <dgm:t>
        <a:bodyPr/>
        <a:lstStyle/>
        <a:p>
          <a:endParaRPr lang="it-IT"/>
        </a:p>
      </dgm:t>
    </dgm:pt>
    <dgm:pt modelId="{B219F848-54F1-46E6-866A-C4A5737AA9AD}">
      <dgm:prSet phldrT="[Testo]"/>
      <dgm:spPr/>
      <dgm:t>
        <a:bodyPr/>
        <a:lstStyle/>
        <a:p>
          <a:r>
            <a:rPr lang="it-IT" dirty="0"/>
            <a:t>FIRST SCREENING</a:t>
          </a:r>
        </a:p>
      </dgm:t>
    </dgm:pt>
    <dgm:pt modelId="{7BE1E706-5B68-4730-949F-C6D3D0D6DA21}" type="parTrans" cxnId="{23802F78-F252-4F9F-A6A7-B3908484DC6E}">
      <dgm:prSet/>
      <dgm:spPr/>
      <dgm:t>
        <a:bodyPr/>
        <a:lstStyle/>
        <a:p>
          <a:endParaRPr lang="it-IT"/>
        </a:p>
      </dgm:t>
    </dgm:pt>
    <dgm:pt modelId="{E9B15CA6-6841-4BC3-A753-C0F8CDD13DEC}" type="sibTrans" cxnId="{23802F78-F252-4F9F-A6A7-B3908484DC6E}">
      <dgm:prSet/>
      <dgm:spPr/>
      <dgm:t>
        <a:bodyPr/>
        <a:lstStyle/>
        <a:p>
          <a:endParaRPr lang="it-IT"/>
        </a:p>
      </dgm:t>
    </dgm:pt>
    <dgm:pt modelId="{66B3DB12-9998-46DC-97AD-EFD7C68159D8}">
      <dgm:prSet phldrT="[Testo]"/>
      <dgm:spPr/>
      <dgm:t>
        <a:bodyPr/>
        <a:lstStyle/>
        <a:p>
          <a:r>
            <a:rPr lang="it-IT" dirty="0"/>
            <a:t>DUE DILIGENCE</a:t>
          </a:r>
        </a:p>
      </dgm:t>
    </dgm:pt>
    <dgm:pt modelId="{97D0C700-38F0-423E-B9C6-FC3B58F1FAA7}" type="parTrans" cxnId="{1826404B-B307-4FE8-AEB3-868866A08D9A}">
      <dgm:prSet/>
      <dgm:spPr/>
      <dgm:t>
        <a:bodyPr/>
        <a:lstStyle/>
        <a:p>
          <a:endParaRPr lang="it-IT"/>
        </a:p>
      </dgm:t>
    </dgm:pt>
    <dgm:pt modelId="{02BC4C6E-0F6B-4F4B-8C8C-46C67A239416}" type="sibTrans" cxnId="{1826404B-B307-4FE8-AEB3-868866A08D9A}">
      <dgm:prSet/>
      <dgm:spPr/>
      <dgm:t>
        <a:bodyPr/>
        <a:lstStyle/>
        <a:p>
          <a:endParaRPr lang="it-IT"/>
        </a:p>
      </dgm:t>
    </dgm:pt>
    <dgm:pt modelId="{F6B33417-22ED-4689-A433-09C54D525F87}">
      <dgm:prSet phldrT="[Testo]"/>
      <dgm:spPr/>
      <dgm:t>
        <a:bodyPr/>
        <a:lstStyle/>
        <a:p>
          <a:r>
            <a:rPr lang="it-IT" dirty="0"/>
            <a:t>APPROVAZIONE</a:t>
          </a:r>
        </a:p>
      </dgm:t>
    </dgm:pt>
    <dgm:pt modelId="{AF1FF128-9559-4F38-BE16-A2D06A9794BD}" type="parTrans" cxnId="{D39FFD7A-DD7F-4224-8641-3DB0A84AE68A}">
      <dgm:prSet/>
      <dgm:spPr/>
      <dgm:t>
        <a:bodyPr/>
        <a:lstStyle/>
        <a:p>
          <a:endParaRPr lang="it-IT"/>
        </a:p>
      </dgm:t>
    </dgm:pt>
    <dgm:pt modelId="{322676A3-87C7-4BB4-86C1-3A09CEBBC00B}" type="sibTrans" cxnId="{D39FFD7A-DD7F-4224-8641-3DB0A84AE68A}">
      <dgm:prSet/>
      <dgm:spPr/>
      <dgm:t>
        <a:bodyPr/>
        <a:lstStyle/>
        <a:p>
          <a:endParaRPr lang="it-IT"/>
        </a:p>
      </dgm:t>
    </dgm:pt>
    <dgm:pt modelId="{C2C00E4A-BEB3-4A8B-A8E3-936A8565975A}">
      <dgm:prSet phldrT="[Testo]"/>
      <dgm:spPr/>
      <dgm:t>
        <a:bodyPr/>
        <a:lstStyle/>
        <a:p>
          <a:r>
            <a:rPr lang="it-IT" dirty="0"/>
            <a:t>CLOSING</a:t>
          </a:r>
        </a:p>
      </dgm:t>
    </dgm:pt>
    <dgm:pt modelId="{6ED631EE-B261-4559-9A81-775864ED474D}" type="parTrans" cxnId="{ED597CAD-77EB-46C1-BFF5-73173C49A09D}">
      <dgm:prSet/>
      <dgm:spPr/>
      <dgm:t>
        <a:bodyPr/>
        <a:lstStyle/>
        <a:p>
          <a:endParaRPr lang="it-IT"/>
        </a:p>
      </dgm:t>
    </dgm:pt>
    <dgm:pt modelId="{17CD8BAB-6450-41E5-92E1-44A71375112B}" type="sibTrans" cxnId="{ED597CAD-77EB-46C1-BFF5-73173C49A09D}">
      <dgm:prSet/>
      <dgm:spPr/>
      <dgm:t>
        <a:bodyPr/>
        <a:lstStyle/>
        <a:p>
          <a:endParaRPr lang="it-IT"/>
        </a:p>
      </dgm:t>
    </dgm:pt>
    <dgm:pt modelId="{B4ABF001-5B56-4A20-95C1-C9036F544876}">
      <dgm:prSet phldrT="[Testo]"/>
      <dgm:spPr/>
      <dgm:t>
        <a:bodyPr/>
        <a:lstStyle/>
        <a:p>
          <a:r>
            <a:rPr lang="it-IT" dirty="0"/>
            <a:t>GESTIONE DELL’INVESTIMENTO</a:t>
          </a:r>
        </a:p>
      </dgm:t>
    </dgm:pt>
    <dgm:pt modelId="{AACF90D7-1D9C-493B-984F-77C68A783545}" type="parTrans" cxnId="{9EA4A15C-A7B0-4A2C-AD6C-E5203521C07D}">
      <dgm:prSet/>
      <dgm:spPr/>
      <dgm:t>
        <a:bodyPr/>
        <a:lstStyle/>
        <a:p>
          <a:endParaRPr lang="it-IT"/>
        </a:p>
      </dgm:t>
    </dgm:pt>
    <dgm:pt modelId="{CD23835E-4FAA-47CB-85A7-A07588ACF8EF}" type="sibTrans" cxnId="{9EA4A15C-A7B0-4A2C-AD6C-E5203521C07D}">
      <dgm:prSet/>
      <dgm:spPr/>
      <dgm:t>
        <a:bodyPr/>
        <a:lstStyle/>
        <a:p>
          <a:endParaRPr lang="it-IT"/>
        </a:p>
      </dgm:t>
    </dgm:pt>
    <dgm:pt modelId="{D2DB1FB2-93FC-4D15-A910-87B50EF164B1}">
      <dgm:prSet phldrT="[Testo]"/>
      <dgm:spPr/>
      <dgm:t>
        <a:bodyPr/>
        <a:lstStyle/>
        <a:p>
          <a:r>
            <a:rPr lang="it-IT" dirty="0"/>
            <a:t>WAY OUT</a:t>
          </a:r>
        </a:p>
      </dgm:t>
    </dgm:pt>
    <dgm:pt modelId="{D6E04316-8481-4339-8E2C-7B08C96578F2}" type="parTrans" cxnId="{8F951913-B5F0-48F7-8CC6-FE6D87D7F898}">
      <dgm:prSet/>
      <dgm:spPr/>
      <dgm:t>
        <a:bodyPr/>
        <a:lstStyle/>
        <a:p>
          <a:endParaRPr lang="it-IT"/>
        </a:p>
      </dgm:t>
    </dgm:pt>
    <dgm:pt modelId="{A27FBF47-7F8E-4323-9B50-11FBC93A7C7E}" type="sibTrans" cxnId="{8F951913-B5F0-48F7-8CC6-FE6D87D7F898}">
      <dgm:prSet/>
      <dgm:spPr/>
      <dgm:t>
        <a:bodyPr/>
        <a:lstStyle/>
        <a:p>
          <a:endParaRPr lang="it-IT"/>
        </a:p>
      </dgm:t>
    </dgm:pt>
    <dgm:pt modelId="{5ACD1AF5-E5CD-4201-AF21-AA648730A374}">
      <dgm:prSet phldrT="[Testo]"/>
      <dgm:spPr/>
      <dgm:t>
        <a:bodyPr/>
        <a:lstStyle/>
        <a:p>
          <a:r>
            <a:rPr lang="it-IT" dirty="0"/>
            <a:t>Ricerca dei </a:t>
          </a:r>
          <a:r>
            <a:rPr lang="it-IT" dirty="0" err="1"/>
            <a:t>potenzialii</a:t>
          </a:r>
          <a:r>
            <a:rPr lang="it-IT" dirty="0"/>
            <a:t> target</a:t>
          </a:r>
        </a:p>
      </dgm:t>
    </dgm:pt>
    <dgm:pt modelId="{D4D875C5-A8E8-4149-AE35-FFEA594307FB}" type="parTrans" cxnId="{09F1542B-180D-4A7E-AD48-36509D3A347C}">
      <dgm:prSet/>
      <dgm:spPr/>
      <dgm:t>
        <a:bodyPr/>
        <a:lstStyle/>
        <a:p>
          <a:endParaRPr lang="it-IT"/>
        </a:p>
      </dgm:t>
    </dgm:pt>
    <dgm:pt modelId="{F3EA948A-3904-4F65-8890-04A6A82C6158}" type="sibTrans" cxnId="{09F1542B-180D-4A7E-AD48-36509D3A347C}">
      <dgm:prSet/>
      <dgm:spPr/>
      <dgm:t>
        <a:bodyPr/>
        <a:lstStyle/>
        <a:p>
          <a:endParaRPr lang="it-IT"/>
        </a:p>
      </dgm:t>
    </dgm:pt>
    <dgm:pt modelId="{A7AFF8D4-91B3-41CD-B53C-DAFCFDF870F2}">
      <dgm:prSet phldrT="[Testo]"/>
      <dgm:spPr/>
      <dgm:t>
        <a:bodyPr/>
        <a:lstStyle/>
        <a:p>
          <a:r>
            <a:rPr lang="it-IT" dirty="0"/>
            <a:t>Prima analisi e selezione dei potenziali target</a:t>
          </a:r>
        </a:p>
      </dgm:t>
    </dgm:pt>
    <dgm:pt modelId="{0CD0CEBC-75A0-489D-B3FF-7D5AD391A80B}" type="parTrans" cxnId="{E8A91F58-2781-4B27-A8DB-1BF69DD10533}">
      <dgm:prSet/>
      <dgm:spPr/>
      <dgm:t>
        <a:bodyPr/>
        <a:lstStyle/>
        <a:p>
          <a:endParaRPr lang="it-IT"/>
        </a:p>
      </dgm:t>
    </dgm:pt>
    <dgm:pt modelId="{0DE907AA-36A3-4A79-B048-741521315213}" type="sibTrans" cxnId="{E8A91F58-2781-4B27-A8DB-1BF69DD10533}">
      <dgm:prSet/>
      <dgm:spPr/>
      <dgm:t>
        <a:bodyPr/>
        <a:lstStyle/>
        <a:p>
          <a:endParaRPr lang="it-IT"/>
        </a:p>
      </dgm:t>
    </dgm:pt>
    <dgm:pt modelId="{E0A757C7-B911-487C-96F3-0A114F59D96F}">
      <dgm:prSet phldrT="[Testo]"/>
      <dgm:spPr/>
      <dgm:t>
        <a:bodyPr/>
        <a:lstStyle/>
        <a:p>
          <a:r>
            <a:rPr lang="it-IT" dirty="0"/>
            <a:t>Analisi dei potenziali target e redazione della proposta di investimento da trasmettere al comitato investimenti </a:t>
          </a:r>
        </a:p>
      </dgm:t>
    </dgm:pt>
    <dgm:pt modelId="{B31E1C19-82FA-4E85-945F-C6B99992CB5C}" type="parTrans" cxnId="{C664FCCF-16A0-4F0D-B2D2-D52028AAFF73}">
      <dgm:prSet/>
      <dgm:spPr/>
      <dgm:t>
        <a:bodyPr/>
        <a:lstStyle/>
        <a:p>
          <a:endParaRPr lang="it-IT"/>
        </a:p>
      </dgm:t>
    </dgm:pt>
    <dgm:pt modelId="{7355D38F-6228-4CFD-849F-67127B862E9A}" type="sibTrans" cxnId="{C664FCCF-16A0-4F0D-B2D2-D52028AAFF73}">
      <dgm:prSet/>
      <dgm:spPr/>
      <dgm:t>
        <a:bodyPr/>
        <a:lstStyle/>
        <a:p>
          <a:endParaRPr lang="it-IT"/>
        </a:p>
      </dgm:t>
    </dgm:pt>
    <dgm:pt modelId="{3654C030-DD18-4BE7-8F74-1E97B94B1DA3}">
      <dgm:prSet phldrT="[Testo]"/>
      <dgm:spPr/>
      <dgm:t>
        <a:bodyPr/>
        <a:lstStyle/>
        <a:p>
          <a:r>
            <a:rPr lang="it-IT" dirty="0"/>
            <a:t>Presentazione della proposta al CDA per approvazione finale</a:t>
          </a:r>
        </a:p>
      </dgm:t>
    </dgm:pt>
    <dgm:pt modelId="{978150CE-85E0-42B5-9D9C-F51AC9B7606C}" type="parTrans" cxnId="{CF208EC4-A997-4A34-8366-96197534117C}">
      <dgm:prSet/>
      <dgm:spPr/>
      <dgm:t>
        <a:bodyPr/>
        <a:lstStyle/>
        <a:p>
          <a:endParaRPr lang="it-IT"/>
        </a:p>
      </dgm:t>
    </dgm:pt>
    <dgm:pt modelId="{57406C3F-1C4A-43E9-99C7-ED8ABC2169C2}" type="sibTrans" cxnId="{CF208EC4-A997-4A34-8366-96197534117C}">
      <dgm:prSet/>
      <dgm:spPr/>
      <dgm:t>
        <a:bodyPr/>
        <a:lstStyle/>
        <a:p>
          <a:endParaRPr lang="it-IT"/>
        </a:p>
      </dgm:t>
    </dgm:pt>
    <dgm:pt modelId="{751427E1-3305-406F-B744-F0D4B1AE3C63}">
      <dgm:prSet phldrT="[Testo]"/>
      <dgm:spPr/>
      <dgm:t>
        <a:bodyPr/>
        <a:lstStyle/>
        <a:p>
          <a:r>
            <a:rPr lang="it-IT" dirty="0"/>
            <a:t>Firma degli accordi</a:t>
          </a:r>
        </a:p>
      </dgm:t>
    </dgm:pt>
    <dgm:pt modelId="{21B3FF57-9B17-4854-92DC-9E6ED3E9C7AB}" type="parTrans" cxnId="{8F056BB2-B4D4-4078-9972-BEC8FD919F04}">
      <dgm:prSet/>
      <dgm:spPr/>
      <dgm:t>
        <a:bodyPr/>
        <a:lstStyle/>
        <a:p>
          <a:endParaRPr lang="it-IT"/>
        </a:p>
      </dgm:t>
    </dgm:pt>
    <dgm:pt modelId="{CBDE5882-5360-4EAD-BEB6-5A3F4BECFBFE}" type="sibTrans" cxnId="{8F056BB2-B4D4-4078-9972-BEC8FD919F04}">
      <dgm:prSet/>
      <dgm:spPr/>
      <dgm:t>
        <a:bodyPr/>
        <a:lstStyle/>
        <a:p>
          <a:endParaRPr lang="it-IT"/>
        </a:p>
      </dgm:t>
    </dgm:pt>
    <dgm:pt modelId="{859523A4-5834-4462-A79C-200B8E9DB233}">
      <dgm:prSet phldrT="[Testo]"/>
      <dgm:spPr/>
      <dgm:t>
        <a:bodyPr/>
        <a:lstStyle/>
        <a:p>
          <a:r>
            <a:rPr lang="it-IT" dirty="0"/>
            <a:t>Accompagnamento della target nello sviluppo dell’operazione e monitoraggio</a:t>
          </a:r>
        </a:p>
      </dgm:t>
    </dgm:pt>
    <dgm:pt modelId="{EF843F31-EB29-4904-86A0-498736BBCDD2}" type="parTrans" cxnId="{E1372C06-B6DA-42F9-AD49-B20AC79C3D18}">
      <dgm:prSet/>
      <dgm:spPr/>
      <dgm:t>
        <a:bodyPr/>
        <a:lstStyle/>
        <a:p>
          <a:endParaRPr lang="it-IT"/>
        </a:p>
      </dgm:t>
    </dgm:pt>
    <dgm:pt modelId="{EE8D80DF-2181-412E-9E0E-DAF08C565246}" type="sibTrans" cxnId="{E1372C06-B6DA-42F9-AD49-B20AC79C3D18}">
      <dgm:prSet/>
      <dgm:spPr/>
      <dgm:t>
        <a:bodyPr/>
        <a:lstStyle/>
        <a:p>
          <a:endParaRPr lang="it-IT"/>
        </a:p>
      </dgm:t>
    </dgm:pt>
    <dgm:pt modelId="{51BDA1BD-1B58-4601-A6EC-8394F8E96422}">
      <dgm:prSet phldrT="[Testo]"/>
      <dgm:spPr/>
      <dgm:t>
        <a:bodyPr/>
        <a:lstStyle/>
        <a:p>
          <a:r>
            <a:rPr lang="it-IT" dirty="0"/>
            <a:t>Piano di disinvestimento</a:t>
          </a:r>
        </a:p>
      </dgm:t>
    </dgm:pt>
    <dgm:pt modelId="{B6AE1895-D9AE-49CF-98D5-CEB40773F0BD}" type="parTrans" cxnId="{08CCB0B4-38C1-4EF1-A7B4-42181FB08A77}">
      <dgm:prSet/>
      <dgm:spPr/>
      <dgm:t>
        <a:bodyPr/>
        <a:lstStyle/>
        <a:p>
          <a:endParaRPr lang="it-IT"/>
        </a:p>
      </dgm:t>
    </dgm:pt>
    <dgm:pt modelId="{A1750736-CBEE-4056-B47B-120A9E4FDC1D}" type="sibTrans" cxnId="{08CCB0B4-38C1-4EF1-A7B4-42181FB08A77}">
      <dgm:prSet/>
      <dgm:spPr/>
      <dgm:t>
        <a:bodyPr/>
        <a:lstStyle/>
        <a:p>
          <a:endParaRPr lang="it-IT"/>
        </a:p>
      </dgm:t>
    </dgm:pt>
    <dgm:pt modelId="{FD231F90-36A4-4400-BD2F-0E08DDBD3082}" type="pres">
      <dgm:prSet presAssocID="{40B4E09A-7CF7-4901-AA73-A6F50597218C}" presName="diagram" presStyleCnt="0">
        <dgm:presLayoutVars>
          <dgm:dir/>
          <dgm:resizeHandles val="exact"/>
        </dgm:presLayoutVars>
      </dgm:prSet>
      <dgm:spPr/>
    </dgm:pt>
    <dgm:pt modelId="{617EFD41-3BF2-4851-A5FC-CE83B73A8D25}" type="pres">
      <dgm:prSet presAssocID="{4A0DDF73-7291-44FB-B1D6-605FC203D1D6}" presName="node" presStyleLbl="node1" presStyleIdx="0" presStyleCnt="7">
        <dgm:presLayoutVars>
          <dgm:bulletEnabled val="1"/>
        </dgm:presLayoutVars>
      </dgm:prSet>
      <dgm:spPr/>
    </dgm:pt>
    <dgm:pt modelId="{1FFD82BC-F18E-4A0C-86FC-18AA9F94580D}" type="pres">
      <dgm:prSet presAssocID="{4A278EFD-F9E8-4633-BE56-019BB6AA7CA6}" presName="sibTrans" presStyleLbl="sibTrans2D1" presStyleIdx="0" presStyleCnt="6"/>
      <dgm:spPr/>
    </dgm:pt>
    <dgm:pt modelId="{731E4AD6-D9A2-481D-9190-40B08A6EE8A2}" type="pres">
      <dgm:prSet presAssocID="{4A278EFD-F9E8-4633-BE56-019BB6AA7CA6}" presName="connectorText" presStyleLbl="sibTrans2D1" presStyleIdx="0" presStyleCnt="6"/>
      <dgm:spPr/>
    </dgm:pt>
    <dgm:pt modelId="{60DD4BD8-E276-4440-8020-2BDD25F7CDBB}" type="pres">
      <dgm:prSet presAssocID="{B219F848-54F1-46E6-866A-C4A5737AA9AD}" presName="node" presStyleLbl="node1" presStyleIdx="1" presStyleCnt="7">
        <dgm:presLayoutVars>
          <dgm:bulletEnabled val="1"/>
        </dgm:presLayoutVars>
      </dgm:prSet>
      <dgm:spPr/>
    </dgm:pt>
    <dgm:pt modelId="{92947121-1E05-48F3-A19B-B62490DF2A95}" type="pres">
      <dgm:prSet presAssocID="{E9B15CA6-6841-4BC3-A753-C0F8CDD13DEC}" presName="sibTrans" presStyleLbl="sibTrans2D1" presStyleIdx="1" presStyleCnt="6"/>
      <dgm:spPr/>
    </dgm:pt>
    <dgm:pt modelId="{558FC6B4-ABF9-4EE3-8358-AFE6E2068BA9}" type="pres">
      <dgm:prSet presAssocID="{E9B15CA6-6841-4BC3-A753-C0F8CDD13DEC}" presName="connectorText" presStyleLbl="sibTrans2D1" presStyleIdx="1" presStyleCnt="6"/>
      <dgm:spPr/>
    </dgm:pt>
    <dgm:pt modelId="{B8250330-F879-4E6B-8A48-41DDE885CAB0}" type="pres">
      <dgm:prSet presAssocID="{66B3DB12-9998-46DC-97AD-EFD7C68159D8}" presName="node" presStyleLbl="node1" presStyleIdx="2" presStyleCnt="7">
        <dgm:presLayoutVars>
          <dgm:bulletEnabled val="1"/>
        </dgm:presLayoutVars>
      </dgm:prSet>
      <dgm:spPr/>
    </dgm:pt>
    <dgm:pt modelId="{C439360C-5163-4C27-B4BA-CBF1F2FD68DC}" type="pres">
      <dgm:prSet presAssocID="{02BC4C6E-0F6B-4F4B-8C8C-46C67A239416}" presName="sibTrans" presStyleLbl="sibTrans2D1" presStyleIdx="2" presStyleCnt="6"/>
      <dgm:spPr/>
    </dgm:pt>
    <dgm:pt modelId="{D0DDA6EF-6544-4033-8299-C3989C48A99B}" type="pres">
      <dgm:prSet presAssocID="{02BC4C6E-0F6B-4F4B-8C8C-46C67A239416}" presName="connectorText" presStyleLbl="sibTrans2D1" presStyleIdx="2" presStyleCnt="6"/>
      <dgm:spPr/>
    </dgm:pt>
    <dgm:pt modelId="{19344027-A6B9-4790-960B-29456F32C0DB}" type="pres">
      <dgm:prSet presAssocID="{F6B33417-22ED-4689-A433-09C54D525F87}" presName="node" presStyleLbl="node1" presStyleIdx="3" presStyleCnt="7">
        <dgm:presLayoutVars>
          <dgm:bulletEnabled val="1"/>
        </dgm:presLayoutVars>
      </dgm:prSet>
      <dgm:spPr/>
    </dgm:pt>
    <dgm:pt modelId="{0B194E76-2898-4E7A-9819-ECDA53FC6F07}" type="pres">
      <dgm:prSet presAssocID="{322676A3-87C7-4BB4-86C1-3A09CEBBC00B}" presName="sibTrans" presStyleLbl="sibTrans2D1" presStyleIdx="3" presStyleCnt="6"/>
      <dgm:spPr/>
    </dgm:pt>
    <dgm:pt modelId="{552AAEAB-BD22-4E4C-AC5E-4376BE9D9AAD}" type="pres">
      <dgm:prSet presAssocID="{322676A3-87C7-4BB4-86C1-3A09CEBBC00B}" presName="connectorText" presStyleLbl="sibTrans2D1" presStyleIdx="3" presStyleCnt="6"/>
      <dgm:spPr/>
    </dgm:pt>
    <dgm:pt modelId="{0E458EDE-0FDB-4FBF-986F-E3F526C4923D}" type="pres">
      <dgm:prSet presAssocID="{C2C00E4A-BEB3-4A8B-A8E3-936A8565975A}" presName="node" presStyleLbl="node1" presStyleIdx="4" presStyleCnt="7">
        <dgm:presLayoutVars>
          <dgm:bulletEnabled val="1"/>
        </dgm:presLayoutVars>
      </dgm:prSet>
      <dgm:spPr/>
    </dgm:pt>
    <dgm:pt modelId="{669652AE-699E-4DCF-8158-9DA985ABF726}" type="pres">
      <dgm:prSet presAssocID="{17CD8BAB-6450-41E5-92E1-44A71375112B}" presName="sibTrans" presStyleLbl="sibTrans2D1" presStyleIdx="4" presStyleCnt="6"/>
      <dgm:spPr/>
    </dgm:pt>
    <dgm:pt modelId="{C1B543EC-14D1-4993-8AAA-82ADBCE30FC4}" type="pres">
      <dgm:prSet presAssocID="{17CD8BAB-6450-41E5-92E1-44A71375112B}" presName="connectorText" presStyleLbl="sibTrans2D1" presStyleIdx="4" presStyleCnt="6"/>
      <dgm:spPr/>
    </dgm:pt>
    <dgm:pt modelId="{AE03FDBE-5D94-445E-8D49-A49E04001A1D}" type="pres">
      <dgm:prSet presAssocID="{B4ABF001-5B56-4A20-95C1-C9036F544876}" presName="node" presStyleLbl="node1" presStyleIdx="5" presStyleCnt="7">
        <dgm:presLayoutVars>
          <dgm:bulletEnabled val="1"/>
        </dgm:presLayoutVars>
      </dgm:prSet>
      <dgm:spPr/>
    </dgm:pt>
    <dgm:pt modelId="{4B2E6E84-FA6D-4167-96BC-77D6AB8B35D9}" type="pres">
      <dgm:prSet presAssocID="{CD23835E-4FAA-47CB-85A7-A07588ACF8EF}" presName="sibTrans" presStyleLbl="sibTrans2D1" presStyleIdx="5" presStyleCnt="6"/>
      <dgm:spPr/>
    </dgm:pt>
    <dgm:pt modelId="{B4F34ECA-21B9-4718-B0C6-C5401A5AAAE8}" type="pres">
      <dgm:prSet presAssocID="{CD23835E-4FAA-47CB-85A7-A07588ACF8EF}" presName="connectorText" presStyleLbl="sibTrans2D1" presStyleIdx="5" presStyleCnt="6"/>
      <dgm:spPr/>
    </dgm:pt>
    <dgm:pt modelId="{37CEE1C9-C707-43CD-98B2-49838F392FDC}" type="pres">
      <dgm:prSet presAssocID="{D2DB1FB2-93FC-4D15-A910-87B50EF164B1}" presName="node" presStyleLbl="node1" presStyleIdx="6" presStyleCnt="7">
        <dgm:presLayoutVars>
          <dgm:bulletEnabled val="1"/>
        </dgm:presLayoutVars>
      </dgm:prSet>
      <dgm:spPr/>
    </dgm:pt>
  </dgm:ptLst>
  <dgm:cxnLst>
    <dgm:cxn modelId="{9D255505-DCCB-4FCC-9A5D-7C14B2CA4CA8}" type="presOf" srcId="{17CD8BAB-6450-41E5-92E1-44A71375112B}" destId="{C1B543EC-14D1-4993-8AAA-82ADBCE30FC4}" srcOrd="1" destOrd="0" presId="urn:microsoft.com/office/officeart/2005/8/layout/process5"/>
    <dgm:cxn modelId="{E1372C06-B6DA-42F9-AD49-B20AC79C3D18}" srcId="{B4ABF001-5B56-4A20-95C1-C9036F544876}" destId="{859523A4-5834-4462-A79C-200B8E9DB233}" srcOrd="0" destOrd="0" parTransId="{EF843F31-EB29-4904-86A0-498736BBCDD2}" sibTransId="{EE8D80DF-2181-412E-9E0E-DAF08C565246}"/>
    <dgm:cxn modelId="{8BDEAC09-0A81-486B-8355-A0A4A277DD8D}" type="presOf" srcId="{CD23835E-4FAA-47CB-85A7-A07588ACF8EF}" destId="{4B2E6E84-FA6D-4167-96BC-77D6AB8B35D9}" srcOrd="0" destOrd="0" presId="urn:microsoft.com/office/officeart/2005/8/layout/process5"/>
    <dgm:cxn modelId="{DF559311-7ACC-4CE8-85E8-16ED2C3C4B5A}" type="presOf" srcId="{4A278EFD-F9E8-4633-BE56-019BB6AA7CA6}" destId="{731E4AD6-D9A2-481D-9190-40B08A6EE8A2}" srcOrd="1" destOrd="0" presId="urn:microsoft.com/office/officeart/2005/8/layout/process5"/>
    <dgm:cxn modelId="{8F951913-B5F0-48F7-8CC6-FE6D87D7F898}" srcId="{40B4E09A-7CF7-4901-AA73-A6F50597218C}" destId="{D2DB1FB2-93FC-4D15-A910-87B50EF164B1}" srcOrd="6" destOrd="0" parTransId="{D6E04316-8481-4339-8E2C-7B08C96578F2}" sibTransId="{A27FBF47-7F8E-4323-9B50-11FBC93A7C7E}"/>
    <dgm:cxn modelId="{8510471E-8422-4528-9BCD-CC235B712D1C}" type="presOf" srcId="{F6B33417-22ED-4689-A433-09C54D525F87}" destId="{19344027-A6B9-4790-960B-29456F32C0DB}" srcOrd="0" destOrd="0" presId="urn:microsoft.com/office/officeart/2005/8/layout/process5"/>
    <dgm:cxn modelId="{8631E421-B7E5-4EF5-87E2-2F8F3A1A48BB}" type="presOf" srcId="{02BC4C6E-0F6B-4F4B-8C8C-46C67A239416}" destId="{D0DDA6EF-6544-4033-8299-C3989C48A99B}" srcOrd="1" destOrd="0" presId="urn:microsoft.com/office/officeart/2005/8/layout/process5"/>
    <dgm:cxn modelId="{77CE5826-F45D-4C6D-83B3-21C5628522F4}" srcId="{40B4E09A-7CF7-4901-AA73-A6F50597218C}" destId="{4A0DDF73-7291-44FB-B1D6-605FC203D1D6}" srcOrd="0" destOrd="0" parTransId="{6070DD08-A427-4C8B-AC8E-4937CE5048CD}" sibTransId="{4A278EFD-F9E8-4633-BE56-019BB6AA7CA6}"/>
    <dgm:cxn modelId="{CB9AA729-62C5-46CB-8B54-5ADD8DBE2FF3}" type="presOf" srcId="{51BDA1BD-1B58-4601-A6EC-8394F8E96422}" destId="{37CEE1C9-C707-43CD-98B2-49838F392FDC}" srcOrd="0" destOrd="1" presId="urn:microsoft.com/office/officeart/2005/8/layout/process5"/>
    <dgm:cxn modelId="{09F1542B-180D-4A7E-AD48-36509D3A347C}" srcId="{4A0DDF73-7291-44FB-B1D6-605FC203D1D6}" destId="{5ACD1AF5-E5CD-4201-AF21-AA648730A374}" srcOrd="0" destOrd="0" parTransId="{D4D875C5-A8E8-4149-AE35-FFEA594307FB}" sibTransId="{F3EA948A-3904-4F65-8890-04A6A82C6158}"/>
    <dgm:cxn modelId="{CC287339-992C-482D-ADA5-4501938847EB}" type="presOf" srcId="{A7AFF8D4-91B3-41CD-B53C-DAFCFDF870F2}" destId="{60DD4BD8-E276-4440-8020-2BDD25F7CDBB}" srcOrd="0" destOrd="1" presId="urn:microsoft.com/office/officeart/2005/8/layout/process5"/>
    <dgm:cxn modelId="{BE2B4640-2973-48D0-90A1-C5796BC495DF}" type="presOf" srcId="{751427E1-3305-406F-B744-F0D4B1AE3C63}" destId="{0E458EDE-0FDB-4FBF-986F-E3F526C4923D}" srcOrd="0" destOrd="1" presId="urn:microsoft.com/office/officeart/2005/8/layout/process5"/>
    <dgm:cxn modelId="{1826404B-B307-4FE8-AEB3-868866A08D9A}" srcId="{40B4E09A-7CF7-4901-AA73-A6F50597218C}" destId="{66B3DB12-9998-46DC-97AD-EFD7C68159D8}" srcOrd="2" destOrd="0" parTransId="{97D0C700-38F0-423E-B9C6-FC3B58F1FAA7}" sibTransId="{02BC4C6E-0F6B-4F4B-8C8C-46C67A239416}"/>
    <dgm:cxn modelId="{E8A91F58-2781-4B27-A8DB-1BF69DD10533}" srcId="{B219F848-54F1-46E6-866A-C4A5737AA9AD}" destId="{A7AFF8D4-91B3-41CD-B53C-DAFCFDF870F2}" srcOrd="0" destOrd="0" parTransId="{0CD0CEBC-75A0-489D-B3FF-7D5AD391A80B}" sibTransId="{0DE907AA-36A3-4A79-B048-741521315213}"/>
    <dgm:cxn modelId="{9EA4A15C-A7B0-4A2C-AD6C-E5203521C07D}" srcId="{40B4E09A-7CF7-4901-AA73-A6F50597218C}" destId="{B4ABF001-5B56-4A20-95C1-C9036F544876}" srcOrd="5" destOrd="0" parTransId="{AACF90D7-1D9C-493B-984F-77C68A783545}" sibTransId="{CD23835E-4FAA-47CB-85A7-A07588ACF8EF}"/>
    <dgm:cxn modelId="{D3AE595D-F7C6-4231-A38C-B3877A2D3327}" type="presOf" srcId="{D2DB1FB2-93FC-4D15-A910-87B50EF164B1}" destId="{37CEE1C9-C707-43CD-98B2-49838F392FDC}" srcOrd="0" destOrd="0" presId="urn:microsoft.com/office/officeart/2005/8/layout/process5"/>
    <dgm:cxn modelId="{8C680368-789A-42EF-B6D9-17B0D8725665}" type="presOf" srcId="{B4ABF001-5B56-4A20-95C1-C9036F544876}" destId="{AE03FDBE-5D94-445E-8D49-A49E04001A1D}" srcOrd="0" destOrd="0" presId="urn:microsoft.com/office/officeart/2005/8/layout/process5"/>
    <dgm:cxn modelId="{8D132D68-B988-498A-B68F-7A40A9A9AD8D}" type="presOf" srcId="{4A0DDF73-7291-44FB-B1D6-605FC203D1D6}" destId="{617EFD41-3BF2-4851-A5FC-CE83B73A8D25}" srcOrd="0" destOrd="0" presId="urn:microsoft.com/office/officeart/2005/8/layout/process5"/>
    <dgm:cxn modelId="{76EA396D-BE94-4095-A4C5-62688A125F41}" type="presOf" srcId="{859523A4-5834-4462-A79C-200B8E9DB233}" destId="{AE03FDBE-5D94-445E-8D49-A49E04001A1D}" srcOrd="0" destOrd="1" presId="urn:microsoft.com/office/officeart/2005/8/layout/process5"/>
    <dgm:cxn modelId="{DF74E973-9997-432D-8CB5-98B0C77F5A27}" type="presOf" srcId="{66B3DB12-9998-46DC-97AD-EFD7C68159D8}" destId="{B8250330-F879-4E6B-8A48-41DDE885CAB0}" srcOrd="0" destOrd="0" presId="urn:microsoft.com/office/officeart/2005/8/layout/process5"/>
    <dgm:cxn modelId="{23802F78-F252-4F9F-A6A7-B3908484DC6E}" srcId="{40B4E09A-7CF7-4901-AA73-A6F50597218C}" destId="{B219F848-54F1-46E6-866A-C4A5737AA9AD}" srcOrd="1" destOrd="0" parTransId="{7BE1E706-5B68-4730-949F-C6D3D0D6DA21}" sibTransId="{E9B15CA6-6841-4BC3-A753-C0F8CDD13DEC}"/>
    <dgm:cxn modelId="{D39FFD7A-DD7F-4224-8641-3DB0A84AE68A}" srcId="{40B4E09A-7CF7-4901-AA73-A6F50597218C}" destId="{F6B33417-22ED-4689-A433-09C54D525F87}" srcOrd="3" destOrd="0" parTransId="{AF1FF128-9559-4F38-BE16-A2D06A9794BD}" sibTransId="{322676A3-87C7-4BB4-86C1-3A09CEBBC00B}"/>
    <dgm:cxn modelId="{F39B1084-D783-4B14-9B26-2AAF382A6720}" type="presOf" srcId="{3654C030-DD18-4BE7-8F74-1E97B94B1DA3}" destId="{19344027-A6B9-4790-960B-29456F32C0DB}" srcOrd="0" destOrd="1" presId="urn:microsoft.com/office/officeart/2005/8/layout/process5"/>
    <dgm:cxn modelId="{C506FC9A-33B9-42A2-B7A0-328EE6038FE1}" type="presOf" srcId="{17CD8BAB-6450-41E5-92E1-44A71375112B}" destId="{669652AE-699E-4DCF-8158-9DA985ABF726}" srcOrd="0" destOrd="0" presId="urn:microsoft.com/office/officeart/2005/8/layout/process5"/>
    <dgm:cxn modelId="{D0A7C5AC-D46D-483F-A1E6-AF285ED15A04}" type="presOf" srcId="{02BC4C6E-0F6B-4F4B-8C8C-46C67A239416}" destId="{C439360C-5163-4C27-B4BA-CBF1F2FD68DC}" srcOrd="0" destOrd="0" presId="urn:microsoft.com/office/officeart/2005/8/layout/process5"/>
    <dgm:cxn modelId="{ED597CAD-77EB-46C1-BFF5-73173C49A09D}" srcId="{40B4E09A-7CF7-4901-AA73-A6F50597218C}" destId="{C2C00E4A-BEB3-4A8B-A8E3-936A8565975A}" srcOrd="4" destOrd="0" parTransId="{6ED631EE-B261-4559-9A81-775864ED474D}" sibTransId="{17CD8BAB-6450-41E5-92E1-44A71375112B}"/>
    <dgm:cxn modelId="{9AEFD5AE-10FC-4B91-8321-C224299B958F}" type="presOf" srcId="{322676A3-87C7-4BB4-86C1-3A09CEBBC00B}" destId="{0B194E76-2898-4E7A-9819-ECDA53FC6F07}" srcOrd="0" destOrd="0" presId="urn:microsoft.com/office/officeart/2005/8/layout/process5"/>
    <dgm:cxn modelId="{8F056BB2-B4D4-4078-9972-BEC8FD919F04}" srcId="{C2C00E4A-BEB3-4A8B-A8E3-936A8565975A}" destId="{751427E1-3305-406F-B744-F0D4B1AE3C63}" srcOrd="0" destOrd="0" parTransId="{21B3FF57-9B17-4854-92DC-9E6ED3E9C7AB}" sibTransId="{CBDE5882-5360-4EAD-BEB6-5A3F4BECFBFE}"/>
    <dgm:cxn modelId="{08CCB0B4-38C1-4EF1-A7B4-42181FB08A77}" srcId="{D2DB1FB2-93FC-4D15-A910-87B50EF164B1}" destId="{51BDA1BD-1B58-4601-A6EC-8394F8E96422}" srcOrd="0" destOrd="0" parTransId="{B6AE1895-D9AE-49CF-98D5-CEB40773F0BD}" sibTransId="{A1750736-CBEE-4056-B47B-120A9E4FDC1D}"/>
    <dgm:cxn modelId="{378EB9B5-BD28-4A80-AB33-660CEF056018}" type="presOf" srcId="{E9B15CA6-6841-4BC3-A753-C0F8CDD13DEC}" destId="{92947121-1E05-48F3-A19B-B62490DF2A95}" srcOrd="0" destOrd="0" presId="urn:microsoft.com/office/officeart/2005/8/layout/process5"/>
    <dgm:cxn modelId="{6C3DC9BE-7E96-4D65-82AE-9B1712711A1A}" type="presOf" srcId="{C2C00E4A-BEB3-4A8B-A8E3-936A8565975A}" destId="{0E458EDE-0FDB-4FBF-986F-E3F526C4923D}" srcOrd="0" destOrd="0" presId="urn:microsoft.com/office/officeart/2005/8/layout/process5"/>
    <dgm:cxn modelId="{CF208EC4-A997-4A34-8366-96197534117C}" srcId="{F6B33417-22ED-4689-A433-09C54D525F87}" destId="{3654C030-DD18-4BE7-8F74-1E97B94B1DA3}" srcOrd="0" destOrd="0" parTransId="{978150CE-85E0-42B5-9D9C-F51AC9B7606C}" sibTransId="{57406C3F-1C4A-43E9-99C7-ED8ABC2169C2}"/>
    <dgm:cxn modelId="{C664FCCF-16A0-4F0D-B2D2-D52028AAFF73}" srcId="{66B3DB12-9998-46DC-97AD-EFD7C68159D8}" destId="{E0A757C7-B911-487C-96F3-0A114F59D96F}" srcOrd="0" destOrd="0" parTransId="{B31E1C19-82FA-4E85-945F-C6B99992CB5C}" sibTransId="{7355D38F-6228-4CFD-849F-67127B862E9A}"/>
    <dgm:cxn modelId="{F35A56D2-E79F-40A3-A8E0-90EDDCF76440}" type="presOf" srcId="{B219F848-54F1-46E6-866A-C4A5737AA9AD}" destId="{60DD4BD8-E276-4440-8020-2BDD25F7CDBB}" srcOrd="0" destOrd="0" presId="urn:microsoft.com/office/officeart/2005/8/layout/process5"/>
    <dgm:cxn modelId="{3D541CD9-E87E-4B12-B36A-29B7C25DD0CC}" type="presOf" srcId="{E9B15CA6-6841-4BC3-A753-C0F8CDD13DEC}" destId="{558FC6B4-ABF9-4EE3-8358-AFE6E2068BA9}" srcOrd="1" destOrd="0" presId="urn:microsoft.com/office/officeart/2005/8/layout/process5"/>
    <dgm:cxn modelId="{8CA729DB-6393-45CB-B948-C860FBBDC653}" type="presOf" srcId="{CD23835E-4FAA-47CB-85A7-A07588ACF8EF}" destId="{B4F34ECA-21B9-4718-B0C6-C5401A5AAAE8}" srcOrd="1" destOrd="0" presId="urn:microsoft.com/office/officeart/2005/8/layout/process5"/>
    <dgm:cxn modelId="{FE6595DB-28F2-4B46-BEE4-25E714CD7AA6}" type="presOf" srcId="{5ACD1AF5-E5CD-4201-AF21-AA648730A374}" destId="{617EFD41-3BF2-4851-A5FC-CE83B73A8D25}" srcOrd="0" destOrd="1" presId="urn:microsoft.com/office/officeart/2005/8/layout/process5"/>
    <dgm:cxn modelId="{70B5BEDE-848C-4722-B936-ED940C9D3F97}" type="presOf" srcId="{40B4E09A-7CF7-4901-AA73-A6F50597218C}" destId="{FD231F90-36A4-4400-BD2F-0E08DDBD3082}" srcOrd="0" destOrd="0" presId="urn:microsoft.com/office/officeart/2005/8/layout/process5"/>
    <dgm:cxn modelId="{99C4DBE0-7506-44DF-A405-7F001200B784}" type="presOf" srcId="{E0A757C7-B911-487C-96F3-0A114F59D96F}" destId="{B8250330-F879-4E6B-8A48-41DDE885CAB0}" srcOrd="0" destOrd="1" presId="urn:microsoft.com/office/officeart/2005/8/layout/process5"/>
    <dgm:cxn modelId="{2305A5E2-3033-406C-BDE0-FB8227063770}" type="presOf" srcId="{4A278EFD-F9E8-4633-BE56-019BB6AA7CA6}" destId="{1FFD82BC-F18E-4A0C-86FC-18AA9F94580D}" srcOrd="0" destOrd="0" presId="urn:microsoft.com/office/officeart/2005/8/layout/process5"/>
    <dgm:cxn modelId="{88C757E4-EDEB-402D-B727-E75004AFD989}" type="presOf" srcId="{322676A3-87C7-4BB4-86C1-3A09CEBBC00B}" destId="{552AAEAB-BD22-4E4C-AC5E-4376BE9D9AAD}" srcOrd="1" destOrd="0" presId="urn:microsoft.com/office/officeart/2005/8/layout/process5"/>
    <dgm:cxn modelId="{BF0E87A8-8ECC-4F65-BED3-2ADA72288688}" type="presParOf" srcId="{FD231F90-36A4-4400-BD2F-0E08DDBD3082}" destId="{617EFD41-3BF2-4851-A5FC-CE83B73A8D25}" srcOrd="0" destOrd="0" presId="urn:microsoft.com/office/officeart/2005/8/layout/process5"/>
    <dgm:cxn modelId="{3765668B-BEAF-4A39-BC06-B02E468AB7E5}" type="presParOf" srcId="{FD231F90-36A4-4400-BD2F-0E08DDBD3082}" destId="{1FFD82BC-F18E-4A0C-86FC-18AA9F94580D}" srcOrd="1" destOrd="0" presId="urn:microsoft.com/office/officeart/2005/8/layout/process5"/>
    <dgm:cxn modelId="{D0FFDED8-AB19-4217-A066-18965E98D8E5}" type="presParOf" srcId="{1FFD82BC-F18E-4A0C-86FC-18AA9F94580D}" destId="{731E4AD6-D9A2-481D-9190-40B08A6EE8A2}" srcOrd="0" destOrd="0" presId="urn:microsoft.com/office/officeart/2005/8/layout/process5"/>
    <dgm:cxn modelId="{9DADDE1A-F192-4A74-B248-C34D5DC66A74}" type="presParOf" srcId="{FD231F90-36A4-4400-BD2F-0E08DDBD3082}" destId="{60DD4BD8-E276-4440-8020-2BDD25F7CDBB}" srcOrd="2" destOrd="0" presId="urn:microsoft.com/office/officeart/2005/8/layout/process5"/>
    <dgm:cxn modelId="{B227302E-4B31-4ECC-BD79-79245710D6BD}" type="presParOf" srcId="{FD231F90-36A4-4400-BD2F-0E08DDBD3082}" destId="{92947121-1E05-48F3-A19B-B62490DF2A95}" srcOrd="3" destOrd="0" presId="urn:microsoft.com/office/officeart/2005/8/layout/process5"/>
    <dgm:cxn modelId="{368F4801-751B-4CD6-8A3B-AFC00472926D}" type="presParOf" srcId="{92947121-1E05-48F3-A19B-B62490DF2A95}" destId="{558FC6B4-ABF9-4EE3-8358-AFE6E2068BA9}" srcOrd="0" destOrd="0" presId="urn:microsoft.com/office/officeart/2005/8/layout/process5"/>
    <dgm:cxn modelId="{5705C12A-0034-4F37-963F-D61AC2F0F61A}" type="presParOf" srcId="{FD231F90-36A4-4400-BD2F-0E08DDBD3082}" destId="{B8250330-F879-4E6B-8A48-41DDE885CAB0}" srcOrd="4" destOrd="0" presId="urn:microsoft.com/office/officeart/2005/8/layout/process5"/>
    <dgm:cxn modelId="{F8DBD63B-7376-4ADA-A628-8FB90114DA8B}" type="presParOf" srcId="{FD231F90-36A4-4400-BD2F-0E08DDBD3082}" destId="{C439360C-5163-4C27-B4BA-CBF1F2FD68DC}" srcOrd="5" destOrd="0" presId="urn:microsoft.com/office/officeart/2005/8/layout/process5"/>
    <dgm:cxn modelId="{8C8479A4-4AE1-4EA2-9B69-43B6F5B0C6AB}" type="presParOf" srcId="{C439360C-5163-4C27-B4BA-CBF1F2FD68DC}" destId="{D0DDA6EF-6544-4033-8299-C3989C48A99B}" srcOrd="0" destOrd="0" presId="urn:microsoft.com/office/officeart/2005/8/layout/process5"/>
    <dgm:cxn modelId="{AA2C084E-CBD3-47A0-B81B-517BDE7ECE8E}" type="presParOf" srcId="{FD231F90-36A4-4400-BD2F-0E08DDBD3082}" destId="{19344027-A6B9-4790-960B-29456F32C0DB}" srcOrd="6" destOrd="0" presId="urn:microsoft.com/office/officeart/2005/8/layout/process5"/>
    <dgm:cxn modelId="{06951143-2BC6-4174-87B5-12A5CDA90BE6}" type="presParOf" srcId="{FD231F90-36A4-4400-BD2F-0E08DDBD3082}" destId="{0B194E76-2898-4E7A-9819-ECDA53FC6F07}" srcOrd="7" destOrd="0" presId="urn:microsoft.com/office/officeart/2005/8/layout/process5"/>
    <dgm:cxn modelId="{535A5F89-B8FD-4271-8E7D-0D724A6E6B34}" type="presParOf" srcId="{0B194E76-2898-4E7A-9819-ECDA53FC6F07}" destId="{552AAEAB-BD22-4E4C-AC5E-4376BE9D9AAD}" srcOrd="0" destOrd="0" presId="urn:microsoft.com/office/officeart/2005/8/layout/process5"/>
    <dgm:cxn modelId="{9B21407F-F43D-43F3-BA26-539F03743D63}" type="presParOf" srcId="{FD231F90-36A4-4400-BD2F-0E08DDBD3082}" destId="{0E458EDE-0FDB-4FBF-986F-E3F526C4923D}" srcOrd="8" destOrd="0" presId="urn:microsoft.com/office/officeart/2005/8/layout/process5"/>
    <dgm:cxn modelId="{A5AB93B4-CEFC-408D-B4C5-24D09A56B378}" type="presParOf" srcId="{FD231F90-36A4-4400-BD2F-0E08DDBD3082}" destId="{669652AE-699E-4DCF-8158-9DA985ABF726}" srcOrd="9" destOrd="0" presId="urn:microsoft.com/office/officeart/2005/8/layout/process5"/>
    <dgm:cxn modelId="{65A42C9C-1812-4E8E-BDB5-259D970D7D14}" type="presParOf" srcId="{669652AE-699E-4DCF-8158-9DA985ABF726}" destId="{C1B543EC-14D1-4993-8AAA-82ADBCE30FC4}" srcOrd="0" destOrd="0" presId="urn:microsoft.com/office/officeart/2005/8/layout/process5"/>
    <dgm:cxn modelId="{05A72700-1E18-466E-B9E7-935882D51101}" type="presParOf" srcId="{FD231F90-36A4-4400-BD2F-0E08DDBD3082}" destId="{AE03FDBE-5D94-445E-8D49-A49E04001A1D}" srcOrd="10" destOrd="0" presId="urn:microsoft.com/office/officeart/2005/8/layout/process5"/>
    <dgm:cxn modelId="{EAA790A2-A7DB-437A-8C73-4CCCE3569254}" type="presParOf" srcId="{FD231F90-36A4-4400-BD2F-0E08DDBD3082}" destId="{4B2E6E84-FA6D-4167-96BC-77D6AB8B35D9}" srcOrd="11" destOrd="0" presId="urn:microsoft.com/office/officeart/2005/8/layout/process5"/>
    <dgm:cxn modelId="{18C0EB93-16D1-4F73-888C-95E4B1CE4F3D}" type="presParOf" srcId="{4B2E6E84-FA6D-4167-96BC-77D6AB8B35D9}" destId="{B4F34ECA-21B9-4718-B0C6-C5401A5AAAE8}" srcOrd="0" destOrd="0" presId="urn:microsoft.com/office/officeart/2005/8/layout/process5"/>
    <dgm:cxn modelId="{F6EB2AA4-5F2B-4C7E-AA5C-C1655C11A9A6}" type="presParOf" srcId="{FD231F90-36A4-4400-BD2F-0E08DDBD3082}" destId="{37CEE1C9-C707-43CD-98B2-49838F392FDC}"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D0A9F-7CB0-425A-900D-AC030C6C2FB3}">
      <dsp:nvSpPr>
        <dsp:cNvPr id="0" name=""/>
        <dsp:cNvSpPr/>
      </dsp:nvSpPr>
      <dsp:spPr>
        <a:xfrm rot="5400000">
          <a:off x="4553893" y="-1905001"/>
          <a:ext cx="607781" cy="457203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l’obiettivo socio-ambientale deve essere esplicitato e deve rappresentare il motore dell’investimento </a:t>
          </a:r>
        </a:p>
      </dsp:txBody>
      <dsp:txXfrm rot="-5400000">
        <a:off x="2571768" y="106793"/>
        <a:ext cx="4542363" cy="548443"/>
      </dsp:txXfrm>
    </dsp:sp>
    <dsp:sp modelId="{0515BCF1-9E02-40F7-A0E3-CC924C6B7047}">
      <dsp:nvSpPr>
        <dsp:cNvPr id="0" name=""/>
        <dsp:cNvSpPr/>
      </dsp:nvSpPr>
      <dsp:spPr>
        <a:xfrm>
          <a:off x="0" y="1151"/>
          <a:ext cx="2571768" cy="7597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it-IT" sz="2000" kern="1200" dirty="0"/>
            <a:t>1. intenzionalità</a:t>
          </a:r>
        </a:p>
      </dsp:txBody>
      <dsp:txXfrm>
        <a:off x="37087" y="38238"/>
        <a:ext cx="2497594" cy="685552"/>
      </dsp:txXfrm>
    </dsp:sp>
    <dsp:sp modelId="{0AE415C2-A527-46B8-B742-4A402ED2693E}">
      <dsp:nvSpPr>
        <dsp:cNvPr id="0" name=""/>
        <dsp:cNvSpPr/>
      </dsp:nvSpPr>
      <dsp:spPr>
        <a:xfrm rot="5400000">
          <a:off x="4553893" y="-1107289"/>
          <a:ext cx="607781" cy="457203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L’obiettivo socio-ambientale conseguito deve essere misurabile a consuntivo sulla base di criteri oggettivi stabiliti ex-ante</a:t>
          </a:r>
        </a:p>
      </dsp:txBody>
      <dsp:txXfrm rot="-5400000">
        <a:off x="2571768" y="904505"/>
        <a:ext cx="4542363" cy="548443"/>
      </dsp:txXfrm>
    </dsp:sp>
    <dsp:sp modelId="{3374A351-26E0-42C9-9F24-6378A1E7D5DD}">
      <dsp:nvSpPr>
        <dsp:cNvPr id="0" name=""/>
        <dsp:cNvSpPr/>
      </dsp:nvSpPr>
      <dsp:spPr>
        <a:xfrm>
          <a:off x="0" y="798863"/>
          <a:ext cx="2571768" cy="7597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it-IT" sz="2000" kern="1200" dirty="0"/>
            <a:t>2. misurabilità</a:t>
          </a:r>
        </a:p>
      </dsp:txBody>
      <dsp:txXfrm>
        <a:off x="37087" y="835950"/>
        <a:ext cx="2497594" cy="685552"/>
      </dsp:txXfrm>
    </dsp:sp>
    <dsp:sp modelId="{FC5FCE99-2859-4647-B29E-2FED2621649F}">
      <dsp:nvSpPr>
        <dsp:cNvPr id="0" name=""/>
        <dsp:cNvSpPr/>
      </dsp:nvSpPr>
      <dsp:spPr>
        <a:xfrm rot="5400000">
          <a:off x="4553893" y="-309576"/>
          <a:ext cx="607781" cy="457203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Il business </a:t>
          </a:r>
          <a:r>
            <a:rPr lang="it-IT" sz="1300" kern="1200" dirty="0" err="1"/>
            <a:t>plan</a:t>
          </a:r>
          <a:r>
            <a:rPr lang="it-IT" sz="1300" kern="1200" dirty="0"/>
            <a:t> dell’investimento deve prevedere un ritorno economico soddisfacente per l’investitore</a:t>
          </a:r>
        </a:p>
      </dsp:txBody>
      <dsp:txXfrm rot="-5400000">
        <a:off x="2571768" y="1702218"/>
        <a:ext cx="4542363" cy="548443"/>
      </dsp:txXfrm>
    </dsp:sp>
    <dsp:sp modelId="{C5244A23-3385-4D22-8446-3A79A6CF0C00}">
      <dsp:nvSpPr>
        <dsp:cNvPr id="0" name=""/>
        <dsp:cNvSpPr/>
      </dsp:nvSpPr>
      <dsp:spPr>
        <a:xfrm>
          <a:off x="0" y="1596576"/>
          <a:ext cx="2571768" cy="75972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it-IT" sz="2000" kern="1200" dirty="0"/>
            <a:t>3. ritorno finanziario</a:t>
          </a:r>
        </a:p>
      </dsp:txBody>
      <dsp:txXfrm>
        <a:off x="37087" y="1633663"/>
        <a:ext cx="2497594" cy="685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E2724-099A-4899-9D82-8B257C2A4D1E}">
      <dsp:nvSpPr>
        <dsp:cNvPr id="0" name=""/>
        <dsp:cNvSpPr/>
      </dsp:nvSpPr>
      <dsp:spPr>
        <a:xfrm>
          <a:off x="0" y="0"/>
          <a:ext cx="3712033" cy="101563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Social impact </a:t>
          </a:r>
          <a:r>
            <a:rPr lang="it-IT" sz="2600" kern="1200" dirty="0" err="1"/>
            <a:t>investing</a:t>
          </a:r>
          <a:endParaRPr lang="it-IT" sz="2600" kern="1200" dirty="0"/>
        </a:p>
      </dsp:txBody>
      <dsp:txXfrm>
        <a:off x="29747" y="29747"/>
        <a:ext cx="3652539" cy="956142"/>
      </dsp:txXfrm>
    </dsp:sp>
    <dsp:sp modelId="{E0F3E798-2D38-4024-998A-980B521B4466}">
      <dsp:nvSpPr>
        <dsp:cNvPr id="0" name=""/>
        <dsp:cNvSpPr/>
      </dsp:nvSpPr>
      <dsp:spPr>
        <a:xfrm>
          <a:off x="1371" y="1066720"/>
          <a:ext cx="1781206" cy="101563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Obiettivo economico</a:t>
          </a:r>
        </a:p>
      </dsp:txBody>
      <dsp:txXfrm>
        <a:off x="31118" y="1096467"/>
        <a:ext cx="1721712" cy="956142"/>
      </dsp:txXfrm>
    </dsp:sp>
    <dsp:sp modelId="{97B5F016-6A42-4693-AB86-E4A4897C9871}">
      <dsp:nvSpPr>
        <dsp:cNvPr id="0" name=""/>
        <dsp:cNvSpPr/>
      </dsp:nvSpPr>
      <dsp:spPr>
        <a:xfrm>
          <a:off x="1371" y="2132484"/>
          <a:ext cx="1781206" cy="10156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Remunerazione del capitale</a:t>
          </a:r>
        </a:p>
      </dsp:txBody>
      <dsp:txXfrm>
        <a:off x="31118" y="2162231"/>
        <a:ext cx="1721712" cy="956142"/>
      </dsp:txXfrm>
    </dsp:sp>
    <dsp:sp modelId="{70FBA1F9-DDA8-4CE2-9B0D-EEFA3BD818A2}">
      <dsp:nvSpPr>
        <dsp:cNvPr id="0" name=""/>
        <dsp:cNvSpPr/>
      </dsp:nvSpPr>
      <dsp:spPr>
        <a:xfrm>
          <a:off x="1371" y="3198249"/>
          <a:ext cx="1781206" cy="101563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Indicatori di rendimento corretti per il rischio</a:t>
          </a:r>
        </a:p>
      </dsp:txBody>
      <dsp:txXfrm>
        <a:off x="31118" y="3227996"/>
        <a:ext cx="1721712" cy="956142"/>
      </dsp:txXfrm>
    </dsp:sp>
    <dsp:sp modelId="{1A2207D1-C969-4322-8AF9-415F54BE2C18}">
      <dsp:nvSpPr>
        <dsp:cNvPr id="0" name=""/>
        <dsp:cNvSpPr/>
      </dsp:nvSpPr>
      <dsp:spPr>
        <a:xfrm>
          <a:off x="1932198" y="1066720"/>
          <a:ext cx="1781206" cy="101563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Obiettivo sociale</a:t>
          </a:r>
        </a:p>
      </dsp:txBody>
      <dsp:txXfrm>
        <a:off x="1961945" y="1096467"/>
        <a:ext cx="1721712" cy="956142"/>
      </dsp:txXfrm>
    </dsp:sp>
    <dsp:sp modelId="{ECE85B03-F4D9-4135-B437-F02973DA87A7}">
      <dsp:nvSpPr>
        <dsp:cNvPr id="0" name=""/>
        <dsp:cNvSpPr/>
      </dsp:nvSpPr>
      <dsp:spPr>
        <a:xfrm>
          <a:off x="1932198" y="2132484"/>
          <a:ext cx="1781206" cy="10156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Cambiamenti sociali e ambientali di lungo periodo </a:t>
          </a:r>
        </a:p>
      </dsp:txBody>
      <dsp:txXfrm>
        <a:off x="1961945" y="2162231"/>
        <a:ext cx="1721712" cy="956142"/>
      </dsp:txXfrm>
    </dsp:sp>
    <dsp:sp modelId="{4C7235F3-91E8-40FA-ABE1-C6B45F2F4641}">
      <dsp:nvSpPr>
        <dsp:cNvPr id="0" name=""/>
        <dsp:cNvSpPr/>
      </dsp:nvSpPr>
      <dsp:spPr>
        <a:xfrm>
          <a:off x="1933569" y="3198249"/>
          <a:ext cx="1781206" cy="101563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Modelli di valutazione del cambiamento e del grado di soddisfazione delle aspettative dei diversi portatori di interesse</a:t>
          </a:r>
        </a:p>
      </dsp:txBody>
      <dsp:txXfrm>
        <a:off x="1963316" y="3227996"/>
        <a:ext cx="1721712" cy="956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40EE6-5F28-4448-9CDC-E40C0B75514A}">
      <dsp:nvSpPr>
        <dsp:cNvPr id="0" name=""/>
        <dsp:cNvSpPr/>
      </dsp:nvSpPr>
      <dsp:spPr>
        <a:xfrm>
          <a:off x="1278086" y="1983"/>
          <a:ext cx="2230141" cy="587846"/>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Analisi di contesto</a:t>
          </a:r>
        </a:p>
      </dsp:txBody>
      <dsp:txXfrm>
        <a:off x="1295303" y="19200"/>
        <a:ext cx="2195707" cy="553412"/>
      </dsp:txXfrm>
    </dsp:sp>
    <dsp:sp modelId="{C4F48548-8BAB-4B92-8D8B-5862D1146D20}">
      <dsp:nvSpPr>
        <dsp:cNvPr id="0" name=""/>
        <dsp:cNvSpPr/>
      </dsp:nvSpPr>
      <dsp:spPr>
        <a:xfrm rot="5400000">
          <a:off x="2282935" y="604526"/>
          <a:ext cx="220442" cy="264530"/>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2313798" y="626570"/>
        <a:ext cx="158718" cy="154309"/>
      </dsp:txXfrm>
    </dsp:sp>
    <dsp:sp modelId="{B55754B4-4998-4243-B5E7-BC8081C1B7D6}">
      <dsp:nvSpPr>
        <dsp:cNvPr id="0" name=""/>
        <dsp:cNvSpPr/>
      </dsp:nvSpPr>
      <dsp:spPr>
        <a:xfrm>
          <a:off x="1278086" y="883753"/>
          <a:ext cx="2230141" cy="587846"/>
        </a:xfrm>
        <a:prstGeom prst="roundRect">
          <a:avLst>
            <a:gd name="adj" fmla="val 10000"/>
          </a:avLst>
        </a:prstGeom>
        <a:solidFill>
          <a:schemeClr val="accent2">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Mappatura e coinvolgimento degli </a:t>
          </a:r>
          <a:r>
            <a:rPr lang="it-IT" sz="1400" kern="1200" dirty="0" err="1"/>
            <a:t>stakeholder</a:t>
          </a:r>
          <a:endParaRPr lang="it-IT" sz="1400" kern="1200" dirty="0"/>
        </a:p>
      </dsp:txBody>
      <dsp:txXfrm>
        <a:off x="1295303" y="900970"/>
        <a:ext cx="2195707" cy="553412"/>
      </dsp:txXfrm>
    </dsp:sp>
    <dsp:sp modelId="{D12F8EF5-3898-4F01-81FF-15A5367F4041}">
      <dsp:nvSpPr>
        <dsp:cNvPr id="0" name=""/>
        <dsp:cNvSpPr/>
      </dsp:nvSpPr>
      <dsp:spPr>
        <a:xfrm rot="5400000">
          <a:off x="2282935" y="1486295"/>
          <a:ext cx="220442" cy="264530"/>
        </a:xfrm>
        <a:prstGeom prst="rightArrow">
          <a:avLst>
            <a:gd name="adj1" fmla="val 60000"/>
            <a:gd name="adj2" fmla="val 50000"/>
          </a:avLst>
        </a:prstGeom>
        <a:solidFill>
          <a:schemeClr val="accent2">
            <a:shade val="90000"/>
            <a:hueOff val="178763"/>
            <a:satOff val="-10524"/>
            <a:lumOff val="106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2313798" y="1508339"/>
        <a:ext cx="158718" cy="154309"/>
      </dsp:txXfrm>
    </dsp:sp>
    <dsp:sp modelId="{605BC2F5-ACF4-44FE-BE5C-8A3FD5E537EB}">
      <dsp:nvSpPr>
        <dsp:cNvPr id="0" name=""/>
        <dsp:cNvSpPr/>
      </dsp:nvSpPr>
      <dsp:spPr>
        <a:xfrm>
          <a:off x="1278086" y="1765522"/>
          <a:ext cx="2230141" cy="587846"/>
        </a:xfrm>
        <a:prstGeom prst="roundRect">
          <a:avLst>
            <a:gd name="adj" fmla="val 10000"/>
          </a:avLst>
        </a:prstGeom>
        <a:solidFill>
          <a:schemeClr val="accent2">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Comprensione del processo di generazione dell’impatto</a:t>
          </a:r>
        </a:p>
      </dsp:txBody>
      <dsp:txXfrm>
        <a:off x="1295303" y="1782739"/>
        <a:ext cx="2195707" cy="553412"/>
      </dsp:txXfrm>
    </dsp:sp>
    <dsp:sp modelId="{57469133-1708-45F7-AF1A-CE04747096F0}">
      <dsp:nvSpPr>
        <dsp:cNvPr id="0" name=""/>
        <dsp:cNvSpPr/>
      </dsp:nvSpPr>
      <dsp:spPr>
        <a:xfrm rot="5400000">
          <a:off x="2282935" y="2368064"/>
          <a:ext cx="220442" cy="264530"/>
        </a:xfrm>
        <a:prstGeom prst="rightArrow">
          <a:avLst>
            <a:gd name="adj1" fmla="val 60000"/>
            <a:gd name="adj2" fmla="val 50000"/>
          </a:avLst>
        </a:prstGeom>
        <a:solidFill>
          <a:schemeClr val="accent2">
            <a:shade val="90000"/>
            <a:hueOff val="357526"/>
            <a:satOff val="-21049"/>
            <a:lumOff val="213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2313798" y="2390108"/>
        <a:ext cx="158718" cy="154309"/>
      </dsp:txXfrm>
    </dsp:sp>
    <dsp:sp modelId="{10006FD8-5117-4FCB-BD77-B4D24FFFC866}">
      <dsp:nvSpPr>
        <dsp:cNvPr id="0" name=""/>
        <dsp:cNvSpPr/>
      </dsp:nvSpPr>
      <dsp:spPr>
        <a:xfrm>
          <a:off x="1278086" y="2647291"/>
          <a:ext cx="2230141" cy="587846"/>
        </a:xfrm>
        <a:prstGeom prst="roundRect">
          <a:avLst>
            <a:gd name="adj" fmla="val 10000"/>
          </a:avLst>
        </a:prstGeom>
        <a:solidFill>
          <a:schemeClr val="accent2">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Definizione strumenti di misurazione</a:t>
          </a:r>
        </a:p>
      </dsp:txBody>
      <dsp:txXfrm>
        <a:off x="1295303" y="2664508"/>
        <a:ext cx="2195707" cy="553412"/>
      </dsp:txXfrm>
    </dsp:sp>
    <dsp:sp modelId="{E4ED6273-4968-4B99-8507-3BF3EAAB470B}">
      <dsp:nvSpPr>
        <dsp:cNvPr id="0" name=""/>
        <dsp:cNvSpPr/>
      </dsp:nvSpPr>
      <dsp:spPr>
        <a:xfrm rot="5400000">
          <a:off x="2282935" y="3249833"/>
          <a:ext cx="220442" cy="264530"/>
        </a:xfrm>
        <a:prstGeom prst="rightArrow">
          <a:avLst>
            <a:gd name="adj1" fmla="val 60000"/>
            <a:gd name="adj2" fmla="val 50000"/>
          </a:avLst>
        </a:prstGeom>
        <a:solidFill>
          <a:schemeClr val="accent2">
            <a:shade val="90000"/>
            <a:hueOff val="536289"/>
            <a:satOff val="-31573"/>
            <a:lumOff val="319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2313798" y="3271877"/>
        <a:ext cx="158718" cy="154309"/>
      </dsp:txXfrm>
    </dsp:sp>
    <dsp:sp modelId="{2DE0EECB-F7C9-4642-AD45-0FA30E9B3D16}">
      <dsp:nvSpPr>
        <dsp:cNvPr id="0" name=""/>
        <dsp:cNvSpPr/>
      </dsp:nvSpPr>
      <dsp:spPr>
        <a:xfrm>
          <a:off x="1278086" y="3529060"/>
          <a:ext cx="2230141" cy="587846"/>
        </a:xfrm>
        <a:prstGeom prst="roundRect">
          <a:avLst>
            <a:gd name="adj" fmla="val 10000"/>
          </a:avLst>
        </a:prstGeom>
        <a:solidFill>
          <a:schemeClr val="accent2">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Misurazione degli impatti</a:t>
          </a:r>
        </a:p>
      </dsp:txBody>
      <dsp:txXfrm>
        <a:off x="1295303" y="3546277"/>
        <a:ext cx="2195707" cy="553412"/>
      </dsp:txXfrm>
    </dsp:sp>
    <dsp:sp modelId="{640D294A-C327-45E8-A630-462421AF8319}">
      <dsp:nvSpPr>
        <dsp:cNvPr id="0" name=""/>
        <dsp:cNvSpPr/>
      </dsp:nvSpPr>
      <dsp:spPr>
        <a:xfrm rot="5400000">
          <a:off x="2282935" y="4131603"/>
          <a:ext cx="220442" cy="264530"/>
        </a:xfrm>
        <a:prstGeom prst="rightArrow">
          <a:avLst>
            <a:gd name="adj1" fmla="val 60000"/>
            <a:gd name="adj2" fmla="val 50000"/>
          </a:avLst>
        </a:prstGeom>
        <a:solidFill>
          <a:schemeClr val="accent2">
            <a:shade val="90000"/>
            <a:hueOff val="715052"/>
            <a:satOff val="-42098"/>
            <a:lumOff val="426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2313798" y="4153647"/>
        <a:ext cx="158718" cy="154309"/>
      </dsp:txXfrm>
    </dsp:sp>
    <dsp:sp modelId="{B7A0760E-6753-4C89-A4DE-66A33DFB3893}">
      <dsp:nvSpPr>
        <dsp:cNvPr id="0" name=""/>
        <dsp:cNvSpPr/>
      </dsp:nvSpPr>
      <dsp:spPr>
        <a:xfrm>
          <a:off x="1278086" y="4410829"/>
          <a:ext cx="2230141" cy="587846"/>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Monitoraggio e </a:t>
          </a:r>
          <a:r>
            <a:rPr lang="it-IT" sz="1400" kern="1200" dirty="0" err="1"/>
            <a:t>reporting</a:t>
          </a:r>
          <a:endParaRPr lang="it-IT" sz="1400" kern="1200" dirty="0"/>
        </a:p>
      </dsp:txBody>
      <dsp:txXfrm>
        <a:off x="1295303" y="4428046"/>
        <a:ext cx="2195707" cy="553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68073-D153-48F0-AD1B-2AAC5F7850CF}">
      <dsp:nvSpPr>
        <dsp:cNvPr id="0" name=""/>
        <dsp:cNvSpPr/>
      </dsp:nvSpPr>
      <dsp:spPr>
        <a:xfrm rot="5400000">
          <a:off x="4421138" y="-2270678"/>
          <a:ext cx="527078" cy="520321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Fornire evidenza del fatto che una organizzazione stia fornendo un beneficio reale e tangibile alla comunità o all’ambiente</a:t>
          </a:r>
        </a:p>
      </dsp:txBody>
      <dsp:txXfrm rot="-5400000">
        <a:off x="2083068" y="93122"/>
        <a:ext cx="5177489" cy="475618"/>
      </dsp:txXfrm>
    </dsp:sp>
    <dsp:sp modelId="{F1F8DFDA-9DC1-4A03-90E4-37484E75F9A5}">
      <dsp:nvSpPr>
        <dsp:cNvPr id="0" name=""/>
        <dsp:cNvSpPr/>
      </dsp:nvSpPr>
      <dsp:spPr>
        <a:xfrm>
          <a:off x="388" y="1506"/>
          <a:ext cx="2082680" cy="65884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kern="1200" dirty="0"/>
            <a:t>obiettivo della misurazione</a:t>
          </a:r>
        </a:p>
      </dsp:txBody>
      <dsp:txXfrm>
        <a:off x="32550" y="33668"/>
        <a:ext cx="2018356" cy="594524"/>
      </dsp:txXfrm>
    </dsp:sp>
    <dsp:sp modelId="{C950DFD6-3D1E-490B-B3FD-A8F50B5CF48B}">
      <dsp:nvSpPr>
        <dsp:cNvPr id="0" name=""/>
        <dsp:cNvSpPr/>
      </dsp:nvSpPr>
      <dsp:spPr>
        <a:xfrm rot="5400000">
          <a:off x="4422384" y="-1576878"/>
          <a:ext cx="527078" cy="519919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it-IT" sz="1100" kern="1200" dirty="0"/>
            <a:t>Il grado di conseguimento di un obiettivo sociale può essere valutato: a LIVELLO MACRO (società, governo, popolazione); a LIVELLO MICRO (di singolo progetto); a LIVELLO MESO (azienda, organizzazione, comunità ristretta).</a:t>
          </a:r>
        </a:p>
      </dsp:txBody>
      <dsp:txXfrm rot="-5400000">
        <a:off x="2086324" y="784912"/>
        <a:ext cx="5173469" cy="475618"/>
      </dsp:txXfrm>
    </dsp:sp>
    <dsp:sp modelId="{799782E1-89E3-407B-8949-D7FA2F2529B7}">
      <dsp:nvSpPr>
        <dsp:cNvPr id="0" name=""/>
        <dsp:cNvSpPr/>
      </dsp:nvSpPr>
      <dsp:spPr>
        <a:xfrm>
          <a:off x="0" y="685384"/>
          <a:ext cx="2085935" cy="65884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kern="1200" dirty="0"/>
            <a:t>oggetto della misurazione</a:t>
          </a:r>
        </a:p>
      </dsp:txBody>
      <dsp:txXfrm>
        <a:off x="32162" y="717546"/>
        <a:ext cx="2021611" cy="594524"/>
      </dsp:txXfrm>
    </dsp:sp>
    <dsp:sp modelId="{2B0F6C7E-E4C9-43CC-B3F4-E71DD5BE421D}">
      <dsp:nvSpPr>
        <dsp:cNvPr id="0" name=""/>
        <dsp:cNvSpPr/>
      </dsp:nvSpPr>
      <dsp:spPr>
        <a:xfrm rot="5400000">
          <a:off x="4420657" y="-886616"/>
          <a:ext cx="527078" cy="520225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Analisi dei soggetti a cui verranno indirizzati i risultati della misurazione al fine di rendere l’informativa chiara e coerente</a:t>
          </a:r>
        </a:p>
      </dsp:txBody>
      <dsp:txXfrm rot="-5400000">
        <a:off x="2083068" y="1476703"/>
        <a:ext cx="5176526" cy="475618"/>
      </dsp:txXfrm>
    </dsp:sp>
    <dsp:sp modelId="{BB9B6E95-D000-4825-B162-944747BF4ECC}">
      <dsp:nvSpPr>
        <dsp:cNvPr id="0" name=""/>
        <dsp:cNvSpPr/>
      </dsp:nvSpPr>
      <dsp:spPr>
        <a:xfrm>
          <a:off x="388" y="1385087"/>
          <a:ext cx="2082680" cy="6588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kern="1200" dirty="0"/>
            <a:t>destinatari della misurazione</a:t>
          </a:r>
        </a:p>
      </dsp:txBody>
      <dsp:txXfrm>
        <a:off x="32550" y="1417249"/>
        <a:ext cx="2018356" cy="594524"/>
      </dsp:txXfrm>
    </dsp:sp>
    <dsp:sp modelId="{89E7A59D-FB9C-4020-9627-22AEB00B05B2}">
      <dsp:nvSpPr>
        <dsp:cNvPr id="0" name=""/>
        <dsp:cNvSpPr/>
      </dsp:nvSpPr>
      <dsp:spPr>
        <a:xfrm rot="5400000">
          <a:off x="4428406" y="-187204"/>
          <a:ext cx="527078" cy="518701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a:latin typeface="Times New Roman" pitchFamily="18" charset="0"/>
              <a:cs typeface="Times New Roman" pitchFamily="18" charset="0"/>
            </a:rPr>
            <a:t>Risorse e tempi a disposizione per la misurazione condizionano necessariamente la scelta del modello di valutazione.</a:t>
          </a:r>
          <a:endParaRPr lang="it-IT" sz="1200" kern="1200" dirty="0"/>
        </a:p>
      </dsp:txBody>
      <dsp:txXfrm rot="-5400000">
        <a:off x="2098438" y="2168494"/>
        <a:ext cx="5161284" cy="475618"/>
      </dsp:txXfrm>
    </dsp:sp>
    <dsp:sp modelId="{194375C7-5665-4221-952D-5280EE03BCA4}">
      <dsp:nvSpPr>
        <dsp:cNvPr id="0" name=""/>
        <dsp:cNvSpPr/>
      </dsp:nvSpPr>
      <dsp:spPr>
        <a:xfrm>
          <a:off x="388" y="2076878"/>
          <a:ext cx="2098050" cy="65884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kern="1200" dirty="0"/>
            <a:t>risorse e tempi</a:t>
          </a:r>
        </a:p>
      </dsp:txBody>
      <dsp:txXfrm>
        <a:off x="32550" y="2109040"/>
        <a:ext cx="2033726" cy="594524"/>
      </dsp:txXfrm>
    </dsp:sp>
    <dsp:sp modelId="{D23C334D-EB84-40D2-B07D-F0F80978F942}">
      <dsp:nvSpPr>
        <dsp:cNvPr id="0" name=""/>
        <dsp:cNvSpPr/>
      </dsp:nvSpPr>
      <dsp:spPr>
        <a:xfrm rot="5400000">
          <a:off x="4426831" y="503598"/>
          <a:ext cx="527078" cy="5188988"/>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a:latin typeface="Times New Roman" pitchFamily="18" charset="0"/>
              <a:cs typeface="Times New Roman" pitchFamily="18" charset="0"/>
            </a:rPr>
            <a:t>Anche in relazione a tempi e risorse, la misurazione può essere realizzata internamento ovvero con l’ausilio di consulenti esterni</a:t>
          </a:r>
          <a:r>
            <a:rPr lang="it-IT" sz="1500" kern="1200">
              <a:latin typeface="Times New Roman" pitchFamily="18" charset="0"/>
              <a:cs typeface="Times New Roman" pitchFamily="18" charset="0"/>
            </a:rPr>
            <a:t>.</a:t>
          </a:r>
          <a:endParaRPr lang="it-IT" sz="1500" kern="1200" dirty="0"/>
        </a:p>
      </dsp:txBody>
      <dsp:txXfrm rot="-5400000">
        <a:off x="2095876" y="2860283"/>
        <a:ext cx="5163258" cy="475618"/>
      </dsp:txXfrm>
    </dsp:sp>
    <dsp:sp modelId="{71609B58-C1E7-42AD-A8AA-5605ECEFA405}">
      <dsp:nvSpPr>
        <dsp:cNvPr id="0" name=""/>
        <dsp:cNvSpPr/>
      </dsp:nvSpPr>
      <dsp:spPr>
        <a:xfrm>
          <a:off x="388" y="2768668"/>
          <a:ext cx="2095488" cy="65884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kern="1200" dirty="0"/>
            <a:t>soggetto incaricato</a:t>
          </a:r>
        </a:p>
      </dsp:txBody>
      <dsp:txXfrm>
        <a:off x="32550" y="2800830"/>
        <a:ext cx="2031164" cy="594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9C876-65C7-4635-8EA6-46CE0BACD184}">
      <dsp:nvSpPr>
        <dsp:cNvPr id="0" name=""/>
        <dsp:cNvSpPr/>
      </dsp:nvSpPr>
      <dsp:spPr>
        <a:xfrm>
          <a:off x="5250070" y="2121814"/>
          <a:ext cx="557543" cy="489865"/>
        </a:xfrm>
        <a:prstGeom prst="ellipse">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it-IT" sz="1000" kern="1200" dirty="0"/>
        </a:p>
      </dsp:txBody>
      <dsp:txXfrm>
        <a:off x="5331720" y="2193553"/>
        <a:ext cx="394243" cy="346387"/>
      </dsp:txXfrm>
    </dsp:sp>
    <dsp:sp modelId="{F413B544-B26E-4496-914A-AB50D660FB06}">
      <dsp:nvSpPr>
        <dsp:cNvPr id="0" name=""/>
        <dsp:cNvSpPr/>
      </dsp:nvSpPr>
      <dsp:spPr>
        <a:xfrm rot="16790555">
          <a:off x="5308561" y="1800208"/>
          <a:ext cx="632742" cy="25376"/>
        </a:xfrm>
        <a:custGeom>
          <a:avLst/>
          <a:gdLst/>
          <a:ahLst/>
          <a:cxnLst/>
          <a:rect l="0" t="0" r="0" b="0"/>
          <a:pathLst>
            <a:path>
              <a:moveTo>
                <a:pt x="0" y="12688"/>
              </a:moveTo>
              <a:lnTo>
                <a:pt x="632742" y="126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609114" y="1797078"/>
        <a:ext cx="31637" cy="31637"/>
      </dsp:txXfrm>
    </dsp:sp>
    <dsp:sp modelId="{D51AA1C0-63E2-450E-B74B-73C7EBC8D7AC}">
      <dsp:nvSpPr>
        <dsp:cNvPr id="0" name=""/>
        <dsp:cNvSpPr/>
      </dsp:nvSpPr>
      <dsp:spPr>
        <a:xfrm>
          <a:off x="5383778" y="794186"/>
          <a:ext cx="712221" cy="712238"/>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dirty="0"/>
            <a:t>azionisti</a:t>
          </a:r>
          <a:endParaRPr lang="it-IT" sz="1200" kern="1200" dirty="0"/>
        </a:p>
      </dsp:txBody>
      <dsp:txXfrm>
        <a:off x="5488080" y="898491"/>
        <a:ext cx="503617" cy="503628"/>
      </dsp:txXfrm>
    </dsp:sp>
    <dsp:sp modelId="{07756F60-BDAE-4ED8-905C-D893D83600CA}">
      <dsp:nvSpPr>
        <dsp:cNvPr id="0" name=""/>
        <dsp:cNvSpPr/>
      </dsp:nvSpPr>
      <dsp:spPr>
        <a:xfrm rot="15515742">
          <a:off x="4537267" y="1341167"/>
          <a:ext cx="1574521" cy="25376"/>
        </a:xfrm>
        <a:custGeom>
          <a:avLst/>
          <a:gdLst/>
          <a:ahLst/>
          <a:cxnLst/>
          <a:rect l="0" t="0" r="0" b="0"/>
          <a:pathLst>
            <a:path>
              <a:moveTo>
                <a:pt x="0" y="12688"/>
              </a:moveTo>
              <a:lnTo>
                <a:pt x="1574521" y="126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5285165" y="1314492"/>
        <a:ext cx="78726" cy="78726"/>
      </dsp:txXfrm>
    </dsp:sp>
    <dsp:sp modelId="{064E2992-0778-4E9D-9069-7850F897A578}">
      <dsp:nvSpPr>
        <dsp:cNvPr id="0" name=""/>
        <dsp:cNvSpPr/>
      </dsp:nvSpPr>
      <dsp:spPr>
        <a:xfrm>
          <a:off x="4754442" y="0"/>
          <a:ext cx="712212" cy="586093"/>
        </a:xfrm>
        <a:prstGeom prst="ellipse">
          <a:avLst/>
        </a:prstGeom>
        <a:solidFill>
          <a:schemeClr val="accent1">
            <a:shade val="50000"/>
            <a:hueOff val="173450"/>
            <a:satOff val="-10019"/>
            <a:lumOff val="110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err="1"/>
            <a:t>cda</a:t>
          </a:r>
          <a:endParaRPr lang="it-IT" sz="1200" kern="1200" dirty="0"/>
        </a:p>
      </dsp:txBody>
      <dsp:txXfrm>
        <a:off x="4858743" y="85831"/>
        <a:ext cx="503610" cy="414431"/>
      </dsp:txXfrm>
    </dsp:sp>
    <dsp:sp modelId="{0BFFA46A-49A7-4A99-9DB3-530EB2B959F3}">
      <dsp:nvSpPr>
        <dsp:cNvPr id="0" name=""/>
        <dsp:cNvSpPr/>
      </dsp:nvSpPr>
      <dsp:spPr>
        <a:xfrm rot="13952795">
          <a:off x="3973246" y="1459780"/>
          <a:ext cx="1741094" cy="25376"/>
        </a:xfrm>
        <a:custGeom>
          <a:avLst/>
          <a:gdLst/>
          <a:ahLst/>
          <a:cxnLst/>
          <a:rect l="0" t="0" r="0" b="0"/>
          <a:pathLst>
            <a:path>
              <a:moveTo>
                <a:pt x="0" y="12688"/>
              </a:moveTo>
              <a:lnTo>
                <a:pt x="1741094" y="126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rot="10800000">
        <a:off x="4800266" y="1428941"/>
        <a:ext cx="87054" cy="87054"/>
      </dsp:txXfrm>
    </dsp:sp>
    <dsp:sp modelId="{F3B89D74-FC3E-4050-8B8F-7DCCC0159CA9}">
      <dsp:nvSpPr>
        <dsp:cNvPr id="0" name=""/>
        <dsp:cNvSpPr/>
      </dsp:nvSpPr>
      <dsp:spPr>
        <a:xfrm>
          <a:off x="3735914" y="380143"/>
          <a:ext cx="859412" cy="414047"/>
        </a:xfrm>
        <a:prstGeom prst="ellipse">
          <a:avLst/>
        </a:prstGeom>
        <a:solidFill>
          <a:schemeClr val="accent1">
            <a:shade val="50000"/>
            <a:hueOff val="346900"/>
            <a:satOff val="-20038"/>
            <a:lumOff val="22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dirty="0"/>
            <a:t>dipendenti</a:t>
          </a:r>
        </a:p>
      </dsp:txBody>
      <dsp:txXfrm>
        <a:off x="3861772" y="440779"/>
        <a:ext cx="607696" cy="292775"/>
      </dsp:txXfrm>
    </dsp:sp>
    <dsp:sp modelId="{B2970DAF-1D1C-4C89-88E3-467A313B4D8C}">
      <dsp:nvSpPr>
        <dsp:cNvPr id="0" name=""/>
        <dsp:cNvSpPr/>
      </dsp:nvSpPr>
      <dsp:spPr>
        <a:xfrm rot="11103904">
          <a:off x="3045570" y="2231908"/>
          <a:ext cx="2210223" cy="25376"/>
        </a:xfrm>
        <a:custGeom>
          <a:avLst/>
          <a:gdLst/>
          <a:ahLst/>
          <a:cxnLst/>
          <a:rect l="0" t="0" r="0" b="0"/>
          <a:pathLst>
            <a:path>
              <a:moveTo>
                <a:pt x="0" y="12688"/>
              </a:moveTo>
              <a:lnTo>
                <a:pt x="2210223" y="126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rot="10800000">
        <a:off x="4095426" y="2189340"/>
        <a:ext cx="110511" cy="110511"/>
      </dsp:txXfrm>
    </dsp:sp>
    <dsp:sp modelId="{852736D9-F874-4D71-8B98-057478FEF0A6}">
      <dsp:nvSpPr>
        <dsp:cNvPr id="0" name=""/>
        <dsp:cNvSpPr/>
      </dsp:nvSpPr>
      <dsp:spPr>
        <a:xfrm>
          <a:off x="2413224" y="1865762"/>
          <a:ext cx="638638" cy="506279"/>
        </a:xfrm>
        <a:prstGeom prst="ellipse">
          <a:avLst/>
        </a:prstGeom>
        <a:solidFill>
          <a:schemeClr val="accent1">
            <a:shade val="50000"/>
            <a:hueOff val="520350"/>
            <a:satOff val="-30057"/>
            <a:lumOff val="33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dirty="0"/>
            <a:t>Clienti</a:t>
          </a:r>
        </a:p>
      </dsp:txBody>
      <dsp:txXfrm>
        <a:off x="2506750" y="1939905"/>
        <a:ext cx="451586" cy="357993"/>
      </dsp:txXfrm>
    </dsp:sp>
    <dsp:sp modelId="{C73AF9E8-D80E-425A-A4D6-9DF14116EB96}">
      <dsp:nvSpPr>
        <dsp:cNvPr id="0" name=""/>
        <dsp:cNvSpPr/>
      </dsp:nvSpPr>
      <dsp:spPr>
        <a:xfrm rot="11916259">
          <a:off x="2944571" y="1885777"/>
          <a:ext cx="2386299" cy="25376"/>
        </a:xfrm>
        <a:custGeom>
          <a:avLst/>
          <a:gdLst/>
          <a:ahLst/>
          <a:cxnLst/>
          <a:rect l="0" t="0" r="0" b="0"/>
          <a:pathLst>
            <a:path>
              <a:moveTo>
                <a:pt x="0" y="12688"/>
              </a:moveTo>
              <a:lnTo>
                <a:pt x="2386299" y="126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rot="10800000">
        <a:off x="4078064" y="1838808"/>
        <a:ext cx="119314" cy="119314"/>
      </dsp:txXfrm>
    </dsp:sp>
    <dsp:sp modelId="{DDEDB214-DF8C-4F61-80FC-45312E8BA291}">
      <dsp:nvSpPr>
        <dsp:cNvPr id="0" name=""/>
        <dsp:cNvSpPr/>
      </dsp:nvSpPr>
      <dsp:spPr>
        <a:xfrm>
          <a:off x="2270357" y="1151381"/>
          <a:ext cx="781498" cy="500049"/>
        </a:xfrm>
        <a:prstGeom prst="ellipse">
          <a:avLst/>
        </a:prstGeom>
        <a:solidFill>
          <a:schemeClr val="accent1">
            <a:shade val="50000"/>
            <a:hueOff val="693800"/>
            <a:satOff val="-40076"/>
            <a:lumOff val="440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dirty="0"/>
            <a:t>Fornitori</a:t>
          </a:r>
        </a:p>
      </dsp:txBody>
      <dsp:txXfrm>
        <a:off x="2384805" y="1224611"/>
        <a:ext cx="552602" cy="353589"/>
      </dsp:txXfrm>
    </dsp:sp>
    <dsp:sp modelId="{46431796-F893-43EA-B7AF-DF5F88F6545F}">
      <dsp:nvSpPr>
        <dsp:cNvPr id="0" name=""/>
        <dsp:cNvSpPr/>
      </dsp:nvSpPr>
      <dsp:spPr>
        <a:xfrm rot="12961621">
          <a:off x="3049092" y="1461346"/>
          <a:ext cx="2504507" cy="25376"/>
        </a:xfrm>
        <a:custGeom>
          <a:avLst/>
          <a:gdLst/>
          <a:ahLst/>
          <a:cxnLst/>
          <a:rect l="0" t="0" r="0" b="0"/>
          <a:pathLst>
            <a:path>
              <a:moveTo>
                <a:pt x="0" y="12688"/>
              </a:moveTo>
              <a:lnTo>
                <a:pt x="2504507" y="126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rot="10800000">
        <a:off x="4238734" y="1411421"/>
        <a:ext cx="125225" cy="125225"/>
      </dsp:txXfrm>
    </dsp:sp>
    <dsp:sp modelId="{F5B99F9F-9540-4102-B098-8225D9490CE9}">
      <dsp:nvSpPr>
        <dsp:cNvPr id="0" name=""/>
        <dsp:cNvSpPr/>
      </dsp:nvSpPr>
      <dsp:spPr>
        <a:xfrm>
          <a:off x="2517157" y="222682"/>
          <a:ext cx="933004" cy="586093"/>
        </a:xfrm>
        <a:prstGeom prst="ellipse">
          <a:avLst/>
        </a:prstGeom>
        <a:solidFill>
          <a:schemeClr val="accent1">
            <a:shade val="50000"/>
            <a:hueOff val="693800"/>
            <a:satOff val="-40076"/>
            <a:lumOff val="440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dirty="0"/>
            <a:t>Finanziatori</a:t>
          </a:r>
        </a:p>
      </dsp:txBody>
      <dsp:txXfrm>
        <a:off x="2653792" y="308513"/>
        <a:ext cx="659734" cy="414431"/>
      </dsp:txXfrm>
    </dsp:sp>
    <dsp:sp modelId="{0DCE8EB3-7C9D-42FE-92E6-18EDE955C966}">
      <dsp:nvSpPr>
        <dsp:cNvPr id="0" name=""/>
        <dsp:cNvSpPr/>
      </dsp:nvSpPr>
      <dsp:spPr>
        <a:xfrm rot="11444708">
          <a:off x="1692332" y="1967171"/>
          <a:ext cx="3595542" cy="25376"/>
        </a:xfrm>
        <a:custGeom>
          <a:avLst/>
          <a:gdLst/>
          <a:ahLst/>
          <a:cxnLst/>
          <a:rect l="0" t="0" r="0" b="0"/>
          <a:pathLst>
            <a:path>
              <a:moveTo>
                <a:pt x="0" y="12688"/>
              </a:moveTo>
              <a:lnTo>
                <a:pt x="3595542" y="126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rot="10800000">
        <a:off x="3400215" y="1889971"/>
        <a:ext cx="179777" cy="179777"/>
      </dsp:txXfrm>
    </dsp:sp>
    <dsp:sp modelId="{A8FB8676-C393-4DC8-B652-4BCAE09B72FF}">
      <dsp:nvSpPr>
        <dsp:cNvPr id="0" name=""/>
        <dsp:cNvSpPr/>
      </dsp:nvSpPr>
      <dsp:spPr>
        <a:xfrm>
          <a:off x="1021262" y="1294259"/>
          <a:ext cx="712221" cy="569343"/>
        </a:xfrm>
        <a:prstGeom prst="ellipse">
          <a:avLst/>
        </a:prstGeom>
        <a:solidFill>
          <a:schemeClr val="accent1">
            <a:shade val="50000"/>
            <a:hueOff val="520350"/>
            <a:satOff val="-30057"/>
            <a:lumOff val="33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dirty="0"/>
            <a:t>Enti locali</a:t>
          </a:r>
        </a:p>
      </dsp:txBody>
      <dsp:txXfrm>
        <a:off x="1125564" y="1377637"/>
        <a:ext cx="503617" cy="402587"/>
      </dsp:txXfrm>
    </dsp:sp>
    <dsp:sp modelId="{B8A4F0E6-CAAA-4B1D-B208-3DADF0E73EBC}">
      <dsp:nvSpPr>
        <dsp:cNvPr id="0" name=""/>
        <dsp:cNvSpPr/>
      </dsp:nvSpPr>
      <dsp:spPr>
        <a:xfrm rot="12280281">
          <a:off x="1643453" y="1444919"/>
          <a:ext cx="3812342" cy="25376"/>
        </a:xfrm>
        <a:custGeom>
          <a:avLst/>
          <a:gdLst/>
          <a:ahLst/>
          <a:cxnLst/>
          <a:rect l="0" t="0" r="0" b="0"/>
          <a:pathLst>
            <a:path>
              <a:moveTo>
                <a:pt x="0" y="12688"/>
              </a:moveTo>
              <a:lnTo>
                <a:pt x="3812342" y="126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rot="10800000">
        <a:off x="3454316" y="1362298"/>
        <a:ext cx="190617" cy="190617"/>
      </dsp:txXfrm>
    </dsp:sp>
    <dsp:sp modelId="{DBD525CF-2706-44FE-BF3D-BB8258157F9A}">
      <dsp:nvSpPr>
        <dsp:cNvPr id="0" name=""/>
        <dsp:cNvSpPr/>
      </dsp:nvSpPr>
      <dsp:spPr>
        <a:xfrm>
          <a:off x="1092712" y="224848"/>
          <a:ext cx="785812" cy="569343"/>
        </a:xfrm>
        <a:prstGeom prst="ellipse">
          <a:avLst/>
        </a:prstGeom>
        <a:solidFill>
          <a:schemeClr val="accent1">
            <a:shade val="50000"/>
            <a:hueOff val="346900"/>
            <a:satOff val="-20038"/>
            <a:lumOff val="22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dirty="0"/>
            <a:t>Associazioni di categoria</a:t>
          </a:r>
        </a:p>
      </dsp:txBody>
      <dsp:txXfrm>
        <a:off x="1207792" y="308226"/>
        <a:ext cx="555652" cy="402587"/>
      </dsp:txXfrm>
    </dsp:sp>
    <dsp:sp modelId="{0422D46C-F616-471A-9D4A-DFB2381B67C2}">
      <dsp:nvSpPr>
        <dsp:cNvPr id="0" name=""/>
        <dsp:cNvSpPr/>
      </dsp:nvSpPr>
      <dsp:spPr>
        <a:xfrm rot="10671237">
          <a:off x="2123819" y="2423055"/>
          <a:ext cx="3127600" cy="25376"/>
        </a:xfrm>
        <a:custGeom>
          <a:avLst/>
          <a:gdLst/>
          <a:ahLst/>
          <a:cxnLst/>
          <a:rect l="0" t="0" r="0" b="0"/>
          <a:pathLst>
            <a:path>
              <a:moveTo>
                <a:pt x="0" y="12688"/>
              </a:moveTo>
              <a:lnTo>
                <a:pt x="3127600" y="126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10800000">
        <a:off x="3609430" y="2357553"/>
        <a:ext cx="156380" cy="156380"/>
      </dsp:txXfrm>
    </dsp:sp>
    <dsp:sp modelId="{1099DCDC-F100-4B5A-B41D-2AC172E7CAFE}">
      <dsp:nvSpPr>
        <dsp:cNvPr id="0" name=""/>
        <dsp:cNvSpPr/>
      </dsp:nvSpPr>
      <dsp:spPr>
        <a:xfrm>
          <a:off x="1413094" y="2222956"/>
          <a:ext cx="712212" cy="569352"/>
        </a:xfrm>
        <a:prstGeom prst="ellipse">
          <a:avLst/>
        </a:prstGeom>
        <a:solidFill>
          <a:schemeClr val="accent1">
            <a:shade val="50000"/>
            <a:hueOff val="173450"/>
            <a:satOff val="-10019"/>
            <a:lumOff val="110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kern="1200" dirty="0"/>
            <a:t>ambiente</a:t>
          </a:r>
        </a:p>
      </dsp:txBody>
      <dsp:txXfrm>
        <a:off x="1517395" y="2306336"/>
        <a:ext cx="503610" cy="402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092FB-9697-4B8C-A40B-63F3A0C0AB09}">
      <dsp:nvSpPr>
        <dsp:cNvPr id="0" name=""/>
        <dsp:cNvSpPr/>
      </dsp:nvSpPr>
      <dsp:spPr>
        <a:xfrm>
          <a:off x="2324352" y="1053761"/>
          <a:ext cx="1448180" cy="1314619"/>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t>FONDO</a:t>
          </a:r>
        </a:p>
      </dsp:txBody>
      <dsp:txXfrm>
        <a:off x="2536433" y="1246282"/>
        <a:ext cx="1024018" cy="929577"/>
      </dsp:txXfrm>
    </dsp:sp>
    <dsp:sp modelId="{95F0726D-4626-442F-BD9B-0505793B592E}">
      <dsp:nvSpPr>
        <dsp:cNvPr id="0" name=""/>
        <dsp:cNvSpPr/>
      </dsp:nvSpPr>
      <dsp:spPr>
        <a:xfrm rot="4626294">
          <a:off x="3053786" y="2517739"/>
          <a:ext cx="365568" cy="30128"/>
        </a:xfrm>
        <a:custGeom>
          <a:avLst/>
          <a:gdLst/>
          <a:ahLst/>
          <a:cxnLst/>
          <a:rect l="0" t="0" r="0" b="0"/>
          <a:pathLst>
            <a:path>
              <a:moveTo>
                <a:pt x="0" y="15064"/>
              </a:moveTo>
              <a:lnTo>
                <a:pt x="365568" y="15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227431" y="2523665"/>
        <a:ext cx="18278" cy="18278"/>
      </dsp:txXfrm>
    </dsp:sp>
    <dsp:sp modelId="{97B7EA3A-DBE5-4C5F-8CF3-0347709CEAC7}">
      <dsp:nvSpPr>
        <dsp:cNvPr id="0" name=""/>
        <dsp:cNvSpPr/>
      </dsp:nvSpPr>
      <dsp:spPr>
        <a:xfrm>
          <a:off x="2962597" y="2708280"/>
          <a:ext cx="739462" cy="485580"/>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t>SGR</a:t>
          </a:r>
        </a:p>
      </dsp:txBody>
      <dsp:txXfrm>
        <a:off x="3070889" y="2779392"/>
        <a:ext cx="522878" cy="343356"/>
      </dsp:txXfrm>
    </dsp:sp>
    <dsp:sp modelId="{C2DD79BC-AC91-40EC-98BD-13AC9FA81E61}">
      <dsp:nvSpPr>
        <dsp:cNvPr id="0" name=""/>
        <dsp:cNvSpPr/>
      </dsp:nvSpPr>
      <dsp:spPr>
        <a:xfrm rot="20241700">
          <a:off x="3662631" y="1202854"/>
          <a:ext cx="1136606" cy="30128"/>
        </a:xfrm>
        <a:custGeom>
          <a:avLst/>
          <a:gdLst/>
          <a:ahLst/>
          <a:cxnLst/>
          <a:rect l="0" t="0" r="0" b="0"/>
          <a:pathLst>
            <a:path>
              <a:moveTo>
                <a:pt x="0" y="15064"/>
              </a:moveTo>
              <a:lnTo>
                <a:pt x="1136606" y="15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202519" y="1189503"/>
        <a:ext cx="56830" cy="56830"/>
      </dsp:txXfrm>
    </dsp:sp>
    <dsp:sp modelId="{206BBC82-91C8-49F5-A124-B282A0AE9525}">
      <dsp:nvSpPr>
        <dsp:cNvPr id="0" name=""/>
        <dsp:cNvSpPr/>
      </dsp:nvSpPr>
      <dsp:spPr>
        <a:xfrm>
          <a:off x="4712856" y="334033"/>
          <a:ext cx="1002183" cy="947848"/>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dirty="0"/>
            <a:t>IMPRESE TARGET</a:t>
          </a:r>
        </a:p>
      </dsp:txBody>
      <dsp:txXfrm>
        <a:off x="4859622" y="472842"/>
        <a:ext cx="708651" cy="670230"/>
      </dsp:txXfrm>
    </dsp:sp>
    <dsp:sp modelId="{03548086-21A9-41EE-9C7D-6582CEB2755E}">
      <dsp:nvSpPr>
        <dsp:cNvPr id="0" name=""/>
        <dsp:cNvSpPr/>
      </dsp:nvSpPr>
      <dsp:spPr>
        <a:xfrm rot="10940117">
          <a:off x="1866808" y="1657166"/>
          <a:ext cx="458464" cy="30128"/>
        </a:xfrm>
        <a:custGeom>
          <a:avLst/>
          <a:gdLst/>
          <a:ahLst/>
          <a:cxnLst/>
          <a:rect l="0" t="0" r="0" b="0"/>
          <a:pathLst>
            <a:path>
              <a:moveTo>
                <a:pt x="0" y="15064"/>
              </a:moveTo>
              <a:lnTo>
                <a:pt x="458464" y="15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084579" y="1660769"/>
        <a:ext cx="22923" cy="22923"/>
      </dsp:txXfrm>
    </dsp:sp>
    <dsp:sp modelId="{2A2A2B53-22B9-4D69-A2E1-AE790FD5A4CE}">
      <dsp:nvSpPr>
        <dsp:cNvPr id="0" name=""/>
        <dsp:cNvSpPr/>
      </dsp:nvSpPr>
      <dsp:spPr>
        <a:xfrm>
          <a:off x="834126" y="1360202"/>
          <a:ext cx="1034315" cy="563314"/>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it-IT" sz="1050" b="0" kern="1200" dirty="0">
              <a:solidFill>
                <a:schemeClr val="bg1"/>
              </a:solidFill>
            </a:rPr>
            <a:t>comunità</a:t>
          </a:r>
          <a:r>
            <a:rPr lang="it-IT" sz="1050" b="1" kern="1200" dirty="0">
              <a:solidFill>
                <a:schemeClr val="bg1"/>
              </a:solidFill>
            </a:rPr>
            <a:t> finanziaria</a:t>
          </a:r>
        </a:p>
      </dsp:txBody>
      <dsp:txXfrm>
        <a:off x="985598" y="1442697"/>
        <a:ext cx="731371" cy="398324"/>
      </dsp:txXfrm>
    </dsp:sp>
    <dsp:sp modelId="{F5B4283D-9BF2-4EEA-BC25-2461EBAB3252}">
      <dsp:nvSpPr>
        <dsp:cNvPr id="0" name=""/>
        <dsp:cNvSpPr/>
      </dsp:nvSpPr>
      <dsp:spPr>
        <a:xfrm rot="8406035">
          <a:off x="1837055" y="2387703"/>
          <a:ext cx="768219" cy="30128"/>
        </a:xfrm>
        <a:custGeom>
          <a:avLst/>
          <a:gdLst/>
          <a:ahLst/>
          <a:cxnLst/>
          <a:rect l="0" t="0" r="0" b="0"/>
          <a:pathLst>
            <a:path>
              <a:moveTo>
                <a:pt x="0" y="15064"/>
              </a:moveTo>
              <a:lnTo>
                <a:pt x="768219" y="15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201959" y="2383562"/>
        <a:ext cx="38410" cy="38410"/>
      </dsp:txXfrm>
    </dsp:sp>
    <dsp:sp modelId="{088CE1DA-CCE1-40D1-BE93-D49C04B0635D}">
      <dsp:nvSpPr>
        <dsp:cNvPr id="0" name=""/>
        <dsp:cNvSpPr/>
      </dsp:nvSpPr>
      <dsp:spPr>
        <a:xfrm>
          <a:off x="1117900" y="2543504"/>
          <a:ext cx="956601" cy="763607"/>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0" kern="1200" dirty="0">
              <a:solidFill>
                <a:schemeClr val="bg1"/>
              </a:solidFill>
            </a:rPr>
            <a:t>quotisti</a:t>
          </a:r>
        </a:p>
      </dsp:txBody>
      <dsp:txXfrm>
        <a:off x="1257991" y="2655332"/>
        <a:ext cx="676419" cy="5399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42550-BC4A-44F9-A93E-44ADCDA28DC4}">
      <dsp:nvSpPr>
        <dsp:cNvPr id="0" name=""/>
        <dsp:cNvSpPr/>
      </dsp:nvSpPr>
      <dsp:spPr>
        <a:xfrm>
          <a:off x="71436" y="2786258"/>
          <a:ext cx="803863" cy="794690"/>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kern="1200" dirty="0"/>
            <a:t>SGR</a:t>
          </a:r>
        </a:p>
      </dsp:txBody>
      <dsp:txXfrm>
        <a:off x="189159" y="2902638"/>
        <a:ext cx="568417" cy="561930"/>
      </dsp:txXfrm>
    </dsp:sp>
    <dsp:sp modelId="{5BF739B5-2E3A-4BCD-A2A3-13506232801F}">
      <dsp:nvSpPr>
        <dsp:cNvPr id="0" name=""/>
        <dsp:cNvSpPr/>
      </dsp:nvSpPr>
      <dsp:spPr>
        <a:xfrm rot="20758888">
          <a:off x="825278" y="2762282"/>
          <a:ext cx="2537410" cy="33399"/>
        </a:xfrm>
        <a:custGeom>
          <a:avLst/>
          <a:gdLst/>
          <a:ahLst/>
          <a:cxnLst/>
          <a:rect l="0" t="0" r="0" b="0"/>
          <a:pathLst>
            <a:path>
              <a:moveTo>
                <a:pt x="0" y="16699"/>
              </a:moveTo>
              <a:lnTo>
                <a:pt x="2537410" y="16699"/>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2030548" y="2715547"/>
        <a:ext cx="126870" cy="126870"/>
      </dsp:txXfrm>
    </dsp:sp>
    <dsp:sp modelId="{DEDBC7CD-0191-41F7-92EB-C9BBDFDD78AC}">
      <dsp:nvSpPr>
        <dsp:cNvPr id="0" name=""/>
        <dsp:cNvSpPr/>
      </dsp:nvSpPr>
      <dsp:spPr>
        <a:xfrm>
          <a:off x="3286147" y="2071701"/>
          <a:ext cx="977024" cy="575328"/>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t>organi decisionali</a:t>
          </a:r>
        </a:p>
      </dsp:txBody>
      <dsp:txXfrm>
        <a:off x="3429229" y="2155956"/>
        <a:ext cx="690860" cy="406818"/>
      </dsp:txXfrm>
    </dsp:sp>
    <dsp:sp modelId="{A3676FC3-DB2C-432B-B893-52CBD24DE18A}">
      <dsp:nvSpPr>
        <dsp:cNvPr id="0" name=""/>
        <dsp:cNvSpPr/>
      </dsp:nvSpPr>
      <dsp:spPr>
        <a:xfrm rot="20072036">
          <a:off x="693322" y="2365378"/>
          <a:ext cx="2926089" cy="33399"/>
        </a:xfrm>
        <a:custGeom>
          <a:avLst/>
          <a:gdLst/>
          <a:ahLst/>
          <a:cxnLst/>
          <a:rect l="0" t="0" r="0" b="0"/>
          <a:pathLst>
            <a:path>
              <a:moveTo>
                <a:pt x="0" y="16699"/>
              </a:moveTo>
              <a:lnTo>
                <a:pt x="2926089" y="16699"/>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2083215" y="2308925"/>
        <a:ext cx="146304" cy="146304"/>
      </dsp:txXfrm>
    </dsp:sp>
    <dsp:sp modelId="{77CBBB13-AC4C-412D-AD83-382EB84B5950}">
      <dsp:nvSpPr>
        <dsp:cNvPr id="0" name=""/>
        <dsp:cNvSpPr/>
      </dsp:nvSpPr>
      <dsp:spPr>
        <a:xfrm>
          <a:off x="3429020" y="1285883"/>
          <a:ext cx="743839" cy="625937"/>
        </a:xfrm>
        <a:prstGeom prst="ellipse">
          <a:avLst/>
        </a:prstGeom>
        <a:solidFill>
          <a:schemeClr val="accent3">
            <a:shade val="80000"/>
            <a:hueOff val="34651"/>
            <a:satOff val="-10191"/>
            <a:lumOff val="113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Soci</a:t>
          </a:r>
        </a:p>
      </dsp:txBody>
      <dsp:txXfrm>
        <a:off x="3537953" y="1377549"/>
        <a:ext cx="525973" cy="442605"/>
      </dsp:txXfrm>
    </dsp:sp>
    <dsp:sp modelId="{298F9B44-F13E-4C32-B2C4-431DC7098FBD}">
      <dsp:nvSpPr>
        <dsp:cNvPr id="0" name=""/>
        <dsp:cNvSpPr/>
      </dsp:nvSpPr>
      <dsp:spPr>
        <a:xfrm rot="19518357">
          <a:off x="669199" y="2511914"/>
          <a:ext cx="1500609" cy="33399"/>
        </a:xfrm>
        <a:custGeom>
          <a:avLst/>
          <a:gdLst/>
          <a:ahLst/>
          <a:cxnLst/>
          <a:rect l="0" t="0" r="0" b="0"/>
          <a:pathLst>
            <a:path>
              <a:moveTo>
                <a:pt x="0" y="16699"/>
              </a:moveTo>
              <a:lnTo>
                <a:pt x="1500609" y="16699"/>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381989" y="2491098"/>
        <a:ext cx="75030" cy="75030"/>
      </dsp:txXfrm>
    </dsp:sp>
    <dsp:sp modelId="{38BA010F-7F88-43DC-80B0-A2A91D142E4F}">
      <dsp:nvSpPr>
        <dsp:cNvPr id="0" name=""/>
        <dsp:cNvSpPr/>
      </dsp:nvSpPr>
      <dsp:spPr>
        <a:xfrm>
          <a:off x="1928829" y="1571636"/>
          <a:ext cx="830262" cy="633990"/>
        </a:xfrm>
        <a:prstGeom prst="ellipse">
          <a:avLst/>
        </a:prstGeom>
        <a:solidFill>
          <a:schemeClr val="accent3">
            <a:shade val="80000"/>
            <a:hueOff val="69301"/>
            <a:satOff val="-20381"/>
            <a:lumOff val="226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it-IT" sz="1050" b="1" kern="1200" dirty="0"/>
            <a:t>autorità di vigilanza</a:t>
          </a:r>
        </a:p>
      </dsp:txBody>
      <dsp:txXfrm>
        <a:off x="2050418" y="1664482"/>
        <a:ext cx="587084" cy="448298"/>
      </dsp:txXfrm>
    </dsp:sp>
    <dsp:sp modelId="{F0466F3D-DDBD-4B06-9E0A-D695F21525E4}">
      <dsp:nvSpPr>
        <dsp:cNvPr id="0" name=""/>
        <dsp:cNvSpPr/>
      </dsp:nvSpPr>
      <dsp:spPr>
        <a:xfrm rot="21588927">
          <a:off x="875288" y="3159771"/>
          <a:ext cx="3625318" cy="33399"/>
        </a:xfrm>
        <a:custGeom>
          <a:avLst/>
          <a:gdLst/>
          <a:ahLst/>
          <a:cxnLst/>
          <a:rect l="0" t="0" r="0" b="0"/>
          <a:pathLst>
            <a:path>
              <a:moveTo>
                <a:pt x="0" y="16699"/>
              </a:moveTo>
              <a:lnTo>
                <a:pt x="3625318" y="16699"/>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2597314" y="3085837"/>
        <a:ext cx="181265" cy="181265"/>
      </dsp:txXfrm>
    </dsp:sp>
    <dsp:sp modelId="{48AB56A7-2CD5-4FA3-9AA4-EF70B55B8D10}">
      <dsp:nvSpPr>
        <dsp:cNvPr id="0" name=""/>
        <dsp:cNvSpPr/>
      </dsp:nvSpPr>
      <dsp:spPr>
        <a:xfrm>
          <a:off x="4500592" y="2857513"/>
          <a:ext cx="882862" cy="623393"/>
        </a:xfrm>
        <a:prstGeom prst="ellipse">
          <a:avLst/>
        </a:prstGeom>
        <a:solidFill>
          <a:schemeClr val="accent3">
            <a:shade val="80000"/>
            <a:hueOff val="103952"/>
            <a:satOff val="-30572"/>
            <a:lumOff val="339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staff</a:t>
          </a:r>
        </a:p>
      </dsp:txBody>
      <dsp:txXfrm>
        <a:off x="4629884" y="2948807"/>
        <a:ext cx="624278" cy="4408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4E24A-6CB6-4CFF-BD0F-87F8520B6DA9}">
      <dsp:nvSpPr>
        <dsp:cNvPr id="0" name=""/>
        <dsp:cNvSpPr/>
      </dsp:nvSpPr>
      <dsp:spPr>
        <a:xfrm>
          <a:off x="0" y="0"/>
          <a:ext cx="3850508" cy="6815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b="1" kern="1200" dirty="0"/>
            <a:t>input  </a:t>
          </a:r>
        </a:p>
        <a:p>
          <a:pPr marL="57150" lvl="1" indent="-57150" algn="l" defTabSz="444500">
            <a:lnSpc>
              <a:spcPct val="90000"/>
            </a:lnSpc>
            <a:spcBef>
              <a:spcPct val="0"/>
            </a:spcBef>
            <a:spcAft>
              <a:spcPct val="15000"/>
            </a:spcAft>
            <a:buChar char="•"/>
          </a:pPr>
          <a:r>
            <a:rPr lang="it-IT" sz="1000" kern="1200" dirty="0"/>
            <a:t>Risorse di varia natura utilizzate</a:t>
          </a:r>
        </a:p>
      </dsp:txBody>
      <dsp:txXfrm>
        <a:off x="19961" y="19961"/>
        <a:ext cx="3035358" cy="641596"/>
      </dsp:txXfrm>
    </dsp:sp>
    <dsp:sp modelId="{013958D2-2F7A-4C24-8BB9-CCA1ECCE6F2C}">
      <dsp:nvSpPr>
        <dsp:cNvPr id="0" name=""/>
        <dsp:cNvSpPr/>
      </dsp:nvSpPr>
      <dsp:spPr>
        <a:xfrm>
          <a:off x="287537" y="776173"/>
          <a:ext cx="3850508" cy="6815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b="1" kern="1200" dirty="0"/>
            <a:t>attività</a:t>
          </a:r>
        </a:p>
        <a:p>
          <a:pPr marL="57150" lvl="1" indent="-57150" algn="l" defTabSz="444500">
            <a:lnSpc>
              <a:spcPct val="90000"/>
            </a:lnSpc>
            <a:spcBef>
              <a:spcPct val="0"/>
            </a:spcBef>
            <a:spcAft>
              <a:spcPct val="15000"/>
            </a:spcAft>
            <a:buChar char="•"/>
          </a:pPr>
          <a:r>
            <a:rPr lang="it-IT" sz="1000" b="1" kern="1200" dirty="0"/>
            <a:t>Trasformazione delle risorse</a:t>
          </a:r>
        </a:p>
      </dsp:txBody>
      <dsp:txXfrm>
        <a:off x="307498" y="796134"/>
        <a:ext cx="3080061" cy="641596"/>
      </dsp:txXfrm>
    </dsp:sp>
    <dsp:sp modelId="{99906216-CB84-4F77-AD44-8141A444D8FD}">
      <dsp:nvSpPr>
        <dsp:cNvPr id="0" name=""/>
        <dsp:cNvSpPr/>
      </dsp:nvSpPr>
      <dsp:spPr>
        <a:xfrm>
          <a:off x="575075" y="1552347"/>
          <a:ext cx="3850508" cy="6815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b="1" kern="1200" dirty="0"/>
            <a:t>output</a:t>
          </a:r>
        </a:p>
        <a:p>
          <a:pPr marL="57150" lvl="1" indent="-57150" algn="l" defTabSz="444500">
            <a:lnSpc>
              <a:spcPct val="90000"/>
            </a:lnSpc>
            <a:spcBef>
              <a:spcPct val="0"/>
            </a:spcBef>
            <a:spcAft>
              <a:spcPct val="15000"/>
            </a:spcAft>
            <a:buChar char="•"/>
          </a:pPr>
          <a:r>
            <a:rPr lang="it-IT" sz="1000" b="1" kern="1200" dirty="0"/>
            <a:t>Prodotti e servizi offerti</a:t>
          </a:r>
        </a:p>
      </dsp:txBody>
      <dsp:txXfrm>
        <a:off x="595036" y="1572308"/>
        <a:ext cx="3080061" cy="641596"/>
      </dsp:txXfrm>
    </dsp:sp>
    <dsp:sp modelId="{8E041E1D-E9C0-428E-B0BF-5586026172AE}">
      <dsp:nvSpPr>
        <dsp:cNvPr id="0" name=""/>
        <dsp:cNvSpPr/>
      </dsp:nvSpPr>
      <dsp:spPr>
        <a:xfrm>
          <a:off x="862613" y="2328521"/>
          <a:ext cx="3850508" cy="68151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b="1" kern="1200" dirty="0" err="1"/>
            <a:t>outcome</a:t>
          </a:r>
          <a:endParaRPr lang="it-IT" sz="1300" b="1" kern="1200" dirty="0"/>
        </a:p>
        <a:p>
          <a:pPr marL="57150" lvl="1" indent="-57150" algn="l" defTabSz="444500">
            <a:lnSpc>
              <a:spcPct val="90000"/>
            </a:lnSpc>
            <a:spcBef>
              <a:spcPct val="0"/>
            </a:spcBef>
            <a:spcAft>
              <a:spcPct val="15000"/>
            </a:spcAft>
            <a:buChar char="•"/>
          </a:pPr>
          <a:r>
            <a:rPr lang="it-IT" sz="1000" b="1" kern="1200" dirty="0"/>
            <a:t>Effetti di m/l termini degli output (RISULTATI)</a:t>
          </a:r>
        </a:p>
      </dsp:txBody>
      <dsp:txXfrm>
        <a:off x="882574" y="2348482"/>
        <a:ext cx="3080061" cy="641596"/>
      </dsp:txXfrm>
    </dsp:sp>
    <dsp:sp modelId="{F4E982FD-9A69-422B-AB83-4BA1C15A96D6}">
      <dsp:nvSpPr>
        <dsp:cNvPr id="0" name=""/>
        <dsp:cNvSpPr/>
      </dsp:nvSpPr>
      <dsp:spPr>
        <a:xfrm>
          <a:off x="1150151" y="3104695"/>
          <a:ext cx="3850508" cy="68151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t-IT" sz="1300" b="1" kern="1200" dirty="0"/>
            <a:t>Impatti</a:t>
          </a:r>
        </a:p>
        <a:p>
          <a:pPr marL="57150" lvl="1" indent="-57150" algn="l" defTabSz="444500">
            <a:lnSpc>
              <a:spcPct val="90000"/>
            </a:lnSpc>
            <a:spcBef>
              <a:spcPct val="0"/>
            </a:spcBef>
            <a:spcAft>
              <a:spcPct val="15000"/>
            </a:spcAft>
            <a:buChar char="•"/>
          </a:pPr>
          <a:r>
            <a:rPr lang="it-IT" sz="1000" b="1" kern="1200" dirty="0"/>
            <a:t>Cambiamenti macro di lungo periodo riferibili al processo</a:t>
          </a:r>
        </a:p>
      </dsp:txBody>
      <dsp:txXfrm>
        <a:off x="1170112" y="3124656"/>
        <a:ext cx="3080061" cy="641596"/>
      </dsp:txXfrm>
    </dsp:sp>
    <dsp:sp modelId="{5501371C-5582-4E00-AF6B-B4B867FDFD38}">
      <dsp:nvSpPr>
        <dsp:cNvPr id="0" name=""/>
        <dsp:cNvSpPr/>
      </dsp:nvSpPr>
      <dsp:spPr>
        <a:xfrm>
          <a:off x="3407521" y="497887"/>
          <a:ext cx="442987" cy="44298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3507193" y="497887"/>
        <a:ext cx="243643" cy="333348"/>
      </dsp:txXfrm>
    </dsp:sp>
    <dsp:sp modelId="{C4E68281-C73C-4C27-B4F2-56D737C3256F}">
      <dsp:nvSpPr>
        <dsp:cNvPr id="0" name=""/>
        <dsp:cNvSpPr/>
      </dsp:nvSpPr>
      <dsp:spPr>
        <a:xfrm>
          <a:off x="3695059" y="1274061"/>
          <a:ext cx="442987" cy="44298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3794731" y="1274061"/>
        <a:ext cx="243643" cy="333348"/>
      </dsp:txXfrm>
    </dsp:sp>
    <dsp:sp modelId="{EA767631-A1AE-47D2-A913-29E2C84FBBA5}">
      <dsp:nvSpPr>
        <dsp:cNvPr id="0" name=""/>
        <dsp:cNvSpPr/>
      </dsp:nvSpPr>
      <dsp:spPr>
        <a:xfrm>
          <a:off x="3982597" y="2038876"/>
          <a:ext cx="442987" cy="44298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4082269" y="2038876"/>
        <a:ext cx="243643" cy="333348"/>
      </dsp:txXfrm>
    </dsp:sp>
    <dsp:sp modelId="{ABBAB09D-A5F1-4421-8ADF-72379A6F2433}">
      <dsp:nvSpPr>
        <dsp:cNvPr id="0" name=""/>
        <dsp:cNvSpPr/>
      </dsp:nvSpPr>
      <dsp:spPr>
        <a:xfrm>
          <a:off x="4270135" y="2822622"/>
          <a:ext cx="442987" cy="44298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4369807" y="2822622"/>
        <a:ext cx="243643" cy="3333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EFD41-3BF2-4851-A5FC-CE83B73A8D25}">
      <dsp:nvSpPr>
        <dsp:cNvPr id="0" name=""/>
        <dsp:cNvSpPr/>
      </dsp:nvSpPr>
      <dsp:spPr>
        <a:xfrm>
          <a:off x="283509" y="345"/>
          <a:ext cx="2087922" cy="12527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dirty="0"/>
            <a:t>SCOUTING</a:t>
          </a:r>
        </a:p>
        <a:p>
          <a:pPr marL="57150" lvl="1" indent="-57150" algn="l" defTabSz="488950">
            <a:lnSpc>
              <a:spcPct val="90000"/>
            </a:lnSpc>
            <a:spcBef>
              <a:spcPct val="0"/>
            </a:spcBef>
            <a:spcAft>
              <a:spcPct val="15000"/>
            </a:spcAft>
            <a:buChar char="•"/>
          </a:pPr>
          <a:r>
            <a:rPr lang="it-IT" sz="1100" kern="1200" dirty="0"/>
            <a:t>Ricerca dei </a:t>
          </a:r>
          <a:r>
            <a:rPr lang="it-IT" sz="1100" kern="1200" dirty="0" err="1"/>
            <a:t>potenzialii</a:t>
          </a:r>
          <a:r>
            <a:rPr lang="it-IT" sz="1100" kern="1200" dirty="0"/>
            <a:t> target</a:t>
          </a:r>
        </a:p>
      </dsp:txBody>
      <dsp:txXfrm>
        <a:off x="320201" y="37037"/>
        <a:ext cx="2014538" cy="1179369"/>
      </dsp:txXfrm>
    </dsp:sp>
    <dsp:sp modelId="{1FFD82BC-F18E-4A0C-86FC-18AA9F94580D}">
      <dsp:nvSpPr>
        <dsp:cNvPr id="0" name=""/>
        <dsp:cNvSpPr/>
      </dsp:nvSpPr>
      <dsp:spPr>
        <a:xfrm>
          <a:off x="2555168" y="367819"/>
          <a:ext cx="442639" cy="5178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2555168" y="471380"/>
        <a:ext cx="309847" cy="310682"/>
      </dsp:txXfrm>
    </dsp:sp>
    <dsp:sp modelId="{60DD4BD8-E276-4440-8020-2BDD25F7CDBB}">
      <dsp:nvSpPr>
        <dsp:cNvPr id="0" name=""/>
        <dsp:cNvSpPr/>
      </dsp:nvSpPr>
      <dsp:spPr>
        <a:xfrm>
          <a:off x="3206599" y="345"/>
          <a:ext cx="2087922" cy="12527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dirty="0"/>
            <a:t>FIRST SCREENING</a:t>
          </a:r>
        </a:p>
        <a:p>
          <a:pPr marL="57150" lvl="1" indent="-57150" algn="l" defTabSz="488950">
            <a:lnSpc>
              <a:spcPct val="90000"/>
            </a:lnSpc>
            <a:spcBef>
              <a:spcPct val="0"/>
            </a:spcBef>
            <a:spcAft>
              <a:spcPct val="15000"/>
            </a:spcAft>
            <a:buChar char="•"/>
          </a:pPr>
          <a:r>
            <a:rPr lang="it-IT" sz="1100" kern="1200" dirty="0"/>
            <a:t>Prima analisi e selezione dei potenziali target</a:t>
          </a:r>
        </a:p>
      </dsp:txBody>
      <dsp:txXfrm>
        <a:off x="3243291" y="37037"/>
        <a:ext cx="2014538" cy="1179369"/>
      </dsp:txXfrm>
    </dsp:sp>
    <dsp:sp modelId="{92947121-1E05-48F3-A19B-B62490DF2A95}">
      <dsp:nvSpPr>
        <dsp:cNvPr id="0" name=""/>
        <dsp:cNvSpPr/>
      </dsp:nvSpPr>
      <dsp:spPr>
        <a:xfrm>
          <a:off x="5478259" y="367819"/>
          <a:ext cx="442639" cy="5178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5478259" y="471380"/>
        <a:ext cx="309847" cy="310682"/>
      </dsp:txXfrm>
    </dsp:sp>
    <dsp:sp modelId="{B8250330-F879-4E6B-8A48-41DDE885CAB0}">
      <dsp:nvSpPr>
        <dsp:cNvPr id="0" name=""/>
        <dsp:cNvSpPr/>
      </dsp:nvSpPr>
      <dsp:spPr>
        <a:xfrm>
          <a:off x="6129690" y="345"/>
          <a:ext cx="2087922" cy="125275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dirty="0"/>
            <a:t>DUE DILIGENCE</a:t>
          </a:r>
        </a:p>
        <a:p>
          <a:pPr marL="57150" lvl="1" indent="-57150" algn="l" defTabSz="488950">
            <a:lnSpc>
              <a:spcPct val="90000"/>
            </a:lnSpc>
            <a:spcBef>
              <a:spcPct val="0"/>
            </a:spcBef>
            <a:spcAft>
              <a:spcPct val="15000"/>
            </a:spcAft>
            <a:buChar char="•"/>
          </a:pPr>
          <a:r>
            <a:rPr lang="it-IT" sz="1100" kern="1200" dirty="0"/>
            <a:t>Analisi dei potenziali target e redazione della proposta di investimento da trasmettere al comitato investimenti </a:t>
          </a:r>
        </a:p>
      </dsp:txBody>
      <dsp:txXfrm>
        <a:off x="6166382" y="37037"/>
        <a:ext cx="2014538" cy="1179369"/>
      </dsp:txXfrm>
    </dsp:sp>
    <dsp:sp modelId="{C439360C-5163-4C27-B4BA-CBF1F2FD68DC}">
      <dsp:nvSpPr>
        <dsp:cNvPr id="0" name=""/>
        <dsp:cNvSpPr/>
      </dsp:nvSpPr>
      <dsp:spPr>
        <a:xfrm rot="5400000">
          <a:off x="6952332" y="1399253"/>
          <a:ext cx="442639" cy="51780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7018311" y="1436835"/>
        <a:ext cx="310682" cy="309847"/>
      </dsp:txXfrm>
    </dsp:sp>
    <dsp:sp modelId="{19344027-A6B9-4790-960B-29456F32C0DB}">
      <dsp:nvSpPr>
        <dsp:cNvPr id="0" name=""/>
        <dsp:cNvSpPr/>
      </dsp:nvSpPr>
      <dsp:spPr>
        <a:xfrm>
          <a:off x="6129690" y="2088267"/>
          <a:ext cx="2087922" cy="125275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dirty="0"/>
            <a:t>APPROVAZIONE</a:t>
          </a:r>
        </a:p>
        <a:p>
          <a:pPr marL="57150" lvl="1" indent="-57150" algn="l" defTabSz="488950">
            <a:lnSpc>
              <a:spcPct val="90000"/>
            </a:lnSpc>
            <a:spcBef>
              <a:spcPct val="0"/>
            </a:spcBef>
            <a:spcAft>
              <a:spcPct val="15000"/>
            </a:spcAft>
            <a:buChar char="•"/>
          </a:pPr>
          <a:r>
            <a:rPr lang="it-IT" sz="1100" kern="1200" dirty="0"/>
            <a:t>Presentazione della proposta al CDA per approvazione finale</a:t>
          </a:r>
        </a:p>
      </dsp:txBody>
      <dsp:txXfrm>
        <a:off x="6166382" y="2124959"/>
        <a:ext cx="2014538" cy="1179369"/>
      </dsp:txXfrm>
    </dsp:sp>
    <dsp:sp modelId="{0B194E76-2898-4E7A-9819-ECDA53FC6F07}">
      <dsp:nvSpPr>
        <dsp:cNvPr id="0" name=""/>
        <dsp:cNvSpPr/>
      </dsp:nvSpPr>
      <dsp:spPr>
        <a:xfrm rot="10800000">
          <a:off x="5503314" y="2455741"/>
          <a:ext cx="442639" cy="51780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10800000">
        <a:off x="5636106" y="2559302"/>
        <a:ext cx="309847" cy="310682"/>
      </dsp:txXfrm>
    </dsp:sp>
    <dsp:sp modelId="{0E458EDE-0FDB-4FBF-986F-E3F526C4923D}">
      <dsp:nvSpPr>
        <dsp:cNvPr id="0" name=""/>
        <dsp:cNvSpPr/>
      </dsp:nvSpPr>
      <dsp:spPr>
        <a:xfrm>
          <a:off x="3206599" y="2088267"/>
          <a:ext cx="2087922" cy="125275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dirty="0"/>
            <a:t>CLOSING</a:t>
          </a:r>
        </a:p>
        <a:p>
          <a:pPr marL="57150" lvl="1" indent="-57150" algn="l" defTabSz="488950">
            <a:lnSpc>
              <a:spcPct val="90000"/>
            </a:lnSpc>
            <a:spcBef>
              <a:spcPct val="0"/>
            </a:spcBef>
            <a:spcAft>
              <a:spcPct val="15000"/>
            </a:spcAft>
            <a:buChar char="•"/>
          </a:pPr>
          <a:r>
            <a:rPr lang="it-IT" sz="1100" kern="1200" dirty="0"/>
            <a:t>Firma degli accordi</a:t>
          </a:r>
        </a:p>
      </dsp:txBody>
      <dsp:txXfrm>
        <a:off x="3243291" y="2124959"/>
        <a:ext cx="2014538" cy="1179369"/>
      </dsp:txXfrm>
    </dsp:sp>
    <dsp:sp modelId="{669652AE-699E-4DCF-8158-9DA985ABF726}">
      <dsp:nvSpPr>
        <dsp:cNvPr id="0" name=""/>
        <dsp:cNvSpPr/>
      </dsp:nvSpPr>
      <dsp:spPr>
        <a:xfrm rot="10800000">
          <a:off x="2580223" y="2455741"/>
          <a:ext cx="442639" cy="51780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10800000">
        <a:off x="2713015" y="2559302"/>
        <a:ext cx="309847" cy="310682"/>
      </dsp:txXfrm>
    </dsp:sp>
    <dsp:sp modelId="{AE03FDBE-5D94-445E-8D49-A49E04001A1D}">
      <dsp:nvSpPr>
        <dsp:cNvPr id="0" name=""/>
        <dsp:cNvSpPr/>
      </dsp:nvSpPr>
      <dsp:spPr>
        <a:xfrm>
          <a:off x="283509" y="2088267"/>
          <a:ext cx="2087922" cy="12527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dirty="0"/>
            <a:t>GESTIONE DELL’INVESTIMENTO</a:t>
          </a:r>
        </a:p>
        <a:p>
          <a:pPr marL="57150" lvl="1" indent="-57150" algn="l" defTabSz="488950">
            <a:lnSpc>
              <a:spcPct val="90000"/>
            </a:lnSpc>
            <a:spcBef>
              <a:spcPct val="0"/>
            </a:spcBef>
            <a:spcAft>
              <a:spcPct val="15000"/>
            </a:spcAft>
            <a:buChar char="•"/>
          </a:pPr>
          <a:r>
            <a:rPr lang="it-IT" sz="1100" kern="1200" dirty="0"/>
            <a:t>Accompagnamento della target nello sviluppo dell’operazione e monitoraggio</a:t>
          </a:r>
        </a:p>
      </dsp:txBody>
      <dsp:txXfrm>
        <a:off x="320201" y="2124959"/>
        <a:ext cx="2014538" cy="1179369"/>
      </dsp:txXfrm>
    </dsp:sp>
    <dsp:sp modelId="{4B2E6E84-FA6D-4167-96BC-77D6AB8B35D9}">
      <dsp:nvSpPr>
        <dsp:cNvPr id="0" name=""/>
        <dsp:cNvSpPr/>
      </dsp:nvSpPr>
      <dsp:spPr>
        <a:xfrm rot="5400000">
          <a:off x="1106150" y="3487175"/>
          <a:ext cx="442639" cy="5178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1172129" y="3524757"/>
        <a:ext cx="310682" cy="309847"/>
      </dsp:txXfrm>
    </dsp:sp>
    <dsp:sp modelId="{37CEE1C9-C707-43CD-98B2-49838F392FDC}">
      <dsp:nvSpPr>
        <dsp:cNvPr id="0" name=""/>
        <dsp:cNvSpPr/>
      </dsp:nvSpPr>
      <dsp:spPr>
        <a:xfrm>
          <a:off x="283509" y="4176189"/>
          <a:ext cx="2087922" cy="12527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it-IT" sz="1400" kern="1200" dirty="0"/>
            <a:t>WAY OUT</a:t>
          </a:r>
        </a:p>
        <a:p>
          <a:pPr marL="57150" lvl="1" indent="-57150" algn="l" defTabSz="488950">
            <a:lnSpc>
              <a:spcPct val="90000"/>
            </a:lnSpc>
            <a:spcBef>
              <a:spcPct val="0"/>
            </a:spcBef>
            <a:spcAft>
              <a:spcPct val="15000"/>
            </a:spcAft>
            <a:buChar char="•"/>
          </a:pPr>
          <a:r>
            <a:rPr lang="it-IT" sz="1100" kern="1200" dirty="0"/>
            <a:t>Piano di disinvestimento</a:t>
          </a:r>
        </a:p>
      </dsp:txBody>
      <dsp:txXfrm>
        <a:off x="320201" y="4212881"/>
        <a:ext cx="2014538" cy="11793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0" y="4"/>
            <a:ext cx="2889249" cy="496889"/>
          </a:xfrm>
          <a:prstGeom prst="rect">
            <a:avLst/>
          </a:prstGeom>
        </p:spPr>
        <p:txBody>
          <a:bodyPr vert="horz" lIns="91397" tIns="45699" rIns="91397" bIns="45699" rtlCol="0"/>
          <a:lstStyle>
            <a:lvl1pPr algn="l">
              <a:defRPr sz="1100"/>
            </a:lvl1pPr>
          </a:lstStyle>
          <a:p>
            <a:endParaRPr lang="it-IT"/>
          </a:p>
        </p:txBody>
      </p:sp>
      <p:sp>
        <p:nvSpPr>
          <p:cNvPr id="3" name="Segnaposto data 2"/>
          <p:cNvSpPr>
            <a:spLocks noGrp="1"/>
          </p:cNvSpPr>
          <p:nvPr>
            <p:ph type="dt" idx="1"/>
          </p:nvPr>
        </p:nvSpPr>
        <p:spPr>
          <a:xfrm>
            <a:off x="3778260" y="4"/>
            <a:ext cx="2889249" cy="496889"/>
          </a:xfrm>
          <a:prstGeom prst="rect">
            <a:avLst/>
          </a:prstGeom>
        </p:spPr>
        <p:txBody>
          <a:bodyPr vert="horz" lIns="91397" tIns="45699" rIns="91397" bIns="45699" rtlCol="0"/>
          <a:lstStyle>
            <a:lvl1pPr algn="r">
              <a:defRPr sz="1100"/>
            </a:lvl1pPr>
          </a:lstStyle>
          <a:p>
            <a:fld id="{C7ABE05F-3AA1-4F89-A93C-36FA3C523C4A}" type="datetimeFigureOut">
              <a:rPr lang="it-IT" smtClean="0"/>
              <a:pPr/>
              <a:t>05/09/19</a:t>
            </a:fld>
            <a:endParaRPr lang="it-IT"/>
          </a:p>
        </p:txBody>
      </p:sp>
      <p:sp>
        <p:nvSpPr>
          <p:cNvPr id="4" name="Segnaposto immagine diapositiva 3"/>
          <p:cNvSpPr>
            <a:spLocks noGrp="1" noRot="1" noChangeAspect="1"/>
          </p:cNvSpPr>
          <p:nvPr>
            <p:ph type="sldImg" idx="2"/>
          </p:nvPr>
        </p:nvSpPr>
        <p:spPr>
          <a:xfrm>
            <a:off x="852488" y="742950"/>
            <a:ext cx="4964112" cy="3724275"/>
          </a:xfrm>
          <a:prstGeom prst="rect">
            <a:avLst/>
          </a:prstGeom>
          <a:noFill/>
          <a:ln w="12700">
            <a:solidFill>
              <a:prstClr val="black"/>
            </a:solidFill>
          </a:ln>
        </p:spPr>
        <p:txBody>
          <a:bodyPr vert="horz" lIns="91397" tIns="45699" rIns="91397" bIns="45699" rtlCol="0" anchor="ctr"/>
          <a:lstStyle/>
          <a:p>
            <a:endParaRPr lang="it-IT"/>
          </a:p>
        </p:txBody>
      </p:sp>
      <p:sp>
        <p:nvSpPr>
          <p:cNvPr id="5" name="Segnaposto note 4"/>
          <p:cNvSpPr>
            <a:spLocks noGrp="1"/>
          </p:cNvSpPr>
          <p:nvPr>
            <p:ph type="body" sz="quarter" idx="3"/>
          </p:nvPr>
        </p:nvSpPr>
        <p:spPr>
          <a:xfrm>
            <a:off x="666757" y="4714879"/>
            <a:ext cx="5335589" cy="4467225"/>
          </a:xfrm>
          <a:prstGeom prst="rect">
            <a:avLst/>
          </a:prstGeom>
        </p:spPr>
        <p:txBody>
          <a:bodyPr vert="horz" lIns="91397" tIns="45699" rIns="91397" bIns="45699"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0" y="9428167"/>
            <a:ext cx="2889249" cy="496887"/>
          </a:xfrm>
          <a:prstGeom prst="rect">
            <a:avLst/>
          </a:prstGeom>
        </p:spPr>
        <p:txBody>
          <a:bodyPr vert="horz" lIns="91397" tIns="45699" rIns="91397" bIns="45699" rtlCol="0" anchor="b"/>
          <a:lstStyle>
            <a:lvl1pPr algn="l">
              <a:defRPr sz="1100"/>
            </a:lvl1pPr>
          </a:lstStyle>
          <a:p>
            <a:endParaRPr lang="it-IT"/>
          </a:p>
        </p:txBody>
      </p:sp>
      <p:sp>
        <p:nvSpPr>
          <p:cNvPr id="7" name="Segnaposto numero diapositiva 6"/>
          <p:cNvSpPr>
            <a:spLocks noGrp="1"/>
          </p:cNvSpPr>
          <p:nvPr>
            <p:ph type="sldNum" sz="quarter" idx="5"/>
          </p:nvPr>
        </p:nvSpPr>
        <p:spPr>
          <a:xfrm>
            <a:off x="3778260" y="9428167"/>
            <a:ext cx="2889249" cy="496887"/>
          </a:xfrm>
          <a:prstGeom prst="rect">
            <a:avLst/>
          </a:prstGeom>
        </p:spPr>
        <p:txBody>
          <a:bodyPr vert="horz" lIns="91397" tIns="45699" rIns="91397" bIns="45699" rtlCol="0" anchor="b"/>
          <a:lstStyle>
            <a:lvl1pPr algn="r">
              <a:defRPr sz="1100"/>
            </a:lvl1pPr>
          </a:lstStyle>
          <a:p>
            <a:fld id="{5BE18E0B-FBEE-4756-801B-CEEE32B4685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E18E0B-FBEE-4756-801B-CEEE32B46852}" type="slidenum">
              <a:rPr lang="it-IT" smtClean="0"/>
              <a:pPr/>
              <a:t>10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E18E0B-FBEE-4756-801B-CEEE32B46852}" type="slidenum">
              <a:rPr lang="it-IT" smtClean="0"/>
              <a:pPr/>
              <a:t>14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E18E0B-FBEE-4756-801B-CEEE32B46852}" type="slidenum">
              <a:rPr lang="it-IT" smtClean="0"/>
              <a:pPr/>
              <a:t>15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E18E0B-FBEE-4756-801B-CEEE32B46852}" type="slidenum">
              <a:rPr lang="it-IT" smtClean="0"/>
              <a:pPr/>
              <a:t>16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E18E0B-FBEE-4756-801B-CEEE32B46852}" type="slidenum">
              <a:rPr lang="it-IT" smtClean="0"/>
              <a:pPr/>
              <a:t>27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E18E0B-FBEE-4756-801B-CEEE32B46852}" type="slidenum">
              <a:rPr lang="it-IT" smtClean="0"/>
              <a:pPr/>
              <a:t>35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97A6D83-C4E6-4B69-B5D4-A6F672FEAA1B}" type="datetime1">
              <a:rPr lang="it-IT" smtClean="0"/>
              <a:pPr/>
              <a:t>05/09/19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83623AC-718F-4582-BCD2-4E62A849E008}" type="datetime1">
              <a:rPr lang="it-IT" smtClean="0"/>
              <a:pPr/>
              <a:t>05/09/19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CF6D3B2-6987-4F13-BA46-B099C3DFB0F6}" type="datetime1">
              <a:rPr lang="it-IT" smtClean="0"/>
              <a:pPr/>
              <a:t>05/09/19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7AF3A84-BBA6-40B1-99E1-695A4F37C582}" type="datetime1">
              <a:rPr lang="it-IT" smtClean="0"/>
              <a:pPr/>
              <a:t>05/09/19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978D02F-8A48-406F-8ABC-DBBE663BE6AC}" type="datetime1">
              <a:rPr lang="it-IT" smtClean="0"/>
              <a:pPr/>
              <a:t>05/09/19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2BB5987-B0A9-4E26-BD3D-4FBA83EAADE9}" type="datetime1">
              <a:rPr lang="it-IT" smtClean="0"/>
              <a:pPr/>
              <a:t>05/09/19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1398753-FDCD-4250-8AFA-67BF544686FE}" type="datetime1">
              <a:rPr lang="it-IT" smtClean="0"/>
              <a:pPr/>
              <a:t>05/09/19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09AAC37-ECB2-4085-9683-744A8DC2E64B}" type="datetime1">
              <a:rPr lang="it-IT" smtClean="0"/>
              <a:pPr/>
              <a:t>05/09/19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8C250F4-6542-4FD6-8689-51D855EC6043}" type="datetime1">
              <a:rPr lang="it-IT" smtClean="0"/>
              <a:pPr/>
              <a:t>05/09/19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6FD72A7-FCC0-4626-A333-FF047E19CD98}" type="datetime1">
              <a:rPr lang="it-IT" smtClean="0"/>
              <a:pPr/>
              <a:t>05/09/19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C09BDE8-52A5-4567-9A42-899513BACDB9}" type="datetime1">
              <a:rPr lang="it-IT" smtClean="0"/>
              <a:pPr/>
              <a:t>05/09/19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763065-D93C-4733-82B9-25D43FB406F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12430-1932-4165-911A-8CBDCDC0D586}" type="datetime1">
              <a:rPr lang="it-IT" smtClean="0"/>
              <a:pPr/>
              <a:t>05/09/19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63065-D93C-4733-82B9-25D43FB406F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Layout" Target="../diagrams/layout5.xml"/><Relationship Id="rId7" Type="http://schemas.openxmlformats.org/officeDocument/2006/relationships/image" Target="../media/image2.png"/><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diagramData" Target="../diagrams/data5.xml"/><Relationship Id="rId16" Type="http://schemas.openxmlformats.org/officeDocument/2006/relationships/diagramColors" Target="../diagrams/colors7.xml"/><Relationship Id="rId1" Type="http://schemas.openxmlformats.org/officeDocument/2006/relationships/slideLayout" Target="../slideLayouts/slideLayout1.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3" Type="http://schemas.openxmlformats.org/officeDocument/2006/relationships/hyperlink" Target="http://www.sefeaimpact.it/" TargetMode="External"/><Relationship Id="rId2" Type="http://schemas.openxmlformats.org/officeDocument/2006/relationships/hyperlink" Target="mailto:info@sefeaimpact.it"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sefeaimpact@pec.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pic>
        <p:nvPicPr>
          <p:cNvPr id="4098" name="Picture 2"/>
          <p:cNvPicPr>
            <a:picLocks noChangeAspect="1" noChangeArrowheads="1"/>
          </p:cNvPicPr>
          <p:nvPr/>
        </p:nvPicPr>
        <p:blipFill>
          <a:blip r:embed="rId2"/>
          <a:srcRect/>
          <a:stretch>
            <a:fillRect/>
          </a:stretch>
        </p:blipFill>
        <p:spPr bwMode="auto">
          <a:xfrm>
            <a:off x="2352512" y="42726"/>
            <a:ext cx="6768000" cy="6768000"/>
          </a:xfrm>
          <a:prstGeom prst="rect">
            <a:avLst/>
          </a:prstGeom>
          <a:noFill/>
          <a:ln w="9525">
            <a:noFill/>
            <a:miter lim="800000"/>
            <a:headEnd/>
            <a:tailEnd/>
          </a:ln>
          <a:effectLst/>
        </p:spPr>
      </p:pic>
      <p:sp>
        <p:nvSpPr>
          <p:cNvPr id="7" name="CasellaDiTesto 6"/>
          <p:cNvSpPr txBox="1"/>
          <p:nvPr/>
        </p:nvSpPr>
        <p:spPr>
          <a:xfrm>
            <a:off x="4529166" y="5072074"/>
            <a:ext cx="1857388" cy="707886"/>
          </a:xfrm>
          <a:prstGeom prst="rect">
            <a:avLst/>
          </a:prstGeom>
          <a:noFill/>
        </p:spPr>
        <p:txBody>
          <a:bodyPr wrap="square" rtlCol="0">
            <a:spAutoFit/>
          </a:bodyPr>
          <a:lstStyle/>
          <a:p>
            <a:r>
              <a:rPr lang="it-IT" sz="4000" dirty="0">
                <a:solidFill>
                  <a:schemeClr val="bg1"/>
                </a:solidFill>
                <a:latin typeface="Lucida Sans" pitchFamily="34" charset="0"/>
              </a:rPr>
              <a:t>SEFEA</a:t>
            </a:r>
            <a:r>
              <a:rPr lang="it-IT" sz="4000" b="1" dirty="0">
                <a:solidFill>
                  <a:schemeClr val="bg1"/>
                </a:solidFill>
              </a:rPr>
              <a:t> </a:t>
            </a:r>
          </a:p>
        </p:txBody>
      </p:sp>
      <p:sp>
        <p:nvSpPr>
          <p:cNvPr id="9" name="CasellaDiTesto 8"/>
          <p:cNvSpPr txBox="1"/>
          <p:nvPr/>
        </p:nvSpPr>
        <p:spPr>
          <a:xfrm>
            <a:off x="5100670" y="5507196"/>
            <a:ext cx="2214578" cy="707886"/>
          </a:xfrm>
          <a:prstGeom prst="rect">
            <a:avLst/>
          </a:prstGeom>
          <a:noFill/>
        </p:spPr>
        <p:txBody>
          <a:bodyPr wrap="square" rtlCol="0">
            <a:spAutoFit/>
          </a:bodyPr>
          <a:lstStyle/>
          <a:p>
            <a:r>
              <a:rPr lang="it-IT" sz="4000" dirty="0">
                <a:solidFill>
                  <a:schemeClr val="bg1"/>
                </a:solidFill>
                <a:latin typeface="Lucida Sans" pitchFamily="34" charset="0"/>
              </a:rPr>
              <a:t>IMP</a:t>
            </a:r>
            <a:r>
              <a:rPr lang="it-IT" sz="4000" i="1" dirty="0">
                <a:solidFill>
                  <a:schemeClr val="bg1"/>
                </a:solidFill>
                <a:latin typeface="Lucida Sans" pitchFamily="34" charset="0"/>
              </a:rPr>
              <a:t>ACT</a:t>
            </a:r>
            <a:r>
              <a:rPr lang="it-IT" sz="4000" dirty="0">
                <a:solidFill>
                  <a:schemeClr val="bg1"/>
                </a:solidFill>
                <a:latin typeface="Lucida Sans" pitchFamily="34" charset="0"/>
              </a:rPr>
              <a:t> </a:t>
            </a:r>
          </a:p>
        </p:txBody>
      </p:sp>
      <p:sp>
        <p:nvSpPr>
          <p:cNvPr id="10" name="CasellaDiTesto 9"/>
          <p:cNvSpPr txBox="1"/>
          <p:nvPr/>
        </p:nvSpPr>
        <p:spPr>
          <a:xfrm>
            <a:off x="6172240" y="5362269"/>
            <a:ext cx="2143140" cy="307777"/>
          </a:xfrm>
          <a:prstGeom prst="rect">
            <a:avLst/>
          </a:prstGeom>
          <a:noFill/>
        </p:spPr>
        <p:txBody>
          <a:bodyPr wrap="square" rtlCol="0">
            <a:spAutoFit/>
          </a:bodyPr>
          <a:lstStyle/>
          <a:p>
            <a:r>
              <a:rPr lang="it-IT" sz="1400" i="1" dirty="0">
                <a:solidFill>
                  <a:schemeClr val="bg1"/>
                </a:solidFill>
                <a:latin typeface="Lucida Sans" pitchFamily="34" charset="0"/>
              </a:rPr>
              <a:t>I risultati che contano</a:t>
            </a:r>
          </a:p>
        </p:txBody>
      </p:sp>
      <p:sp>
        <p:nvSpPr>
          <p:cNvPr id="8" name="Segnaposto numero diapositiva 7"/>
          <p:cNvSpPr>
            <a:spLocks noGrp="1"/>
          </p:cNvSpPr>
          <p:nvPr>
            <p:ph type="sldNum" sz="quarter" idx="12"/>
          </p:nvPr>
        </p:nvSpPr>
        <p:spPr>
          <a:xfrm>
            <a:off x="6867556" y="6356350"/>
            <a:ext cx="2133600" cy="365125"/>
          </a:xfrm>
        </p:spPr>
        <p:txBody>
          <a:bodyPr/>
          <a:lstStyle/>
          <a:p>
            <a:fld id="{6A763065-D93C-4733-82B9-25D43FB406FB}" type="slidenum">
              <a:rPr lang="it-IT" smtClean="0"/>
              <a:pPr/>
              <a:t>1</a:t>
            </a:fld>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ttore 4 34"/>
          <p:cNvCxnSpPr/>
          <p:nvPr/>
        </p:nvCxnSpPr>
        <p:spPr>
          <a:xfrm flipV="1">
            <a:off x="4643438" y="5143513"/>
            <a:ext cx="917964" cy="432000"/>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p:cNvSpPr txBox="1"/>
          <p:nvPr/>
        </p:nvSpPr>
        <p:spPr>
          <a:xfrm>
            <a:off x="432000" y="108000"/>
            <a:ext cx="8712000" cy="461665"/>
          </a:xfrm>
          <a:prstGeom prst="rect">
            <a:avLst/>
          </a:prstGeom>
          <a:noFill/>
        </p:spPr>
        <p:txBody>
          <a:bodyPr wrap="square" rtlCol="0">
            <a:spAutoFit/>
          </a:bodyPr>
          <a:lstStyle/>
          <a:p>
            <a:r>
              <a:rPr lang="it-IT" sz="2400" b="1" dirty="0">
                <a:solidFill>
                  <a:schemeClr val="bg1"/>
                </a:solidFill>
                <a:cs typeface="Times New Roman" pitchFamily="18" charset="0"/>
              </a:rPr>
              <a:t>La centralità della gestione dell’impatto e della sua misurazione </a:t>
            </a:r>
          </a:p>
        </p:txBody>
      </p:sp>
      <p:sp>
        <p:nvSpPr>
          <p:cNvPr id="11" name="Segnaposto numero diapositiva 10"/>
          <p:cNvSpPr>
            <a:spLocks noGrp="1"/>
          </p:cNvSpPr>
          <p:nvPr>
            <p:ph type="sldNum" sz="quarter" idx="12"/>
          </p:nvPr>
        </p:nvSpPr>
        <p:spPr>
          <a:xfrm>
            <a:off x="7057718" y="6336000"/>
            <a:ext cx="1872000" cy="324000"/>
          </a:xfrm>
        </p:spPr>
        <p:txBody>
          <a:bodyPr/>
          <a:lstStyle/>
          <a:p>
            <a:r>
              <a:rPr lang="it-IT" b="1" dirty="0">
                <a:solidFill>
                  <a:srgbClr val="92D050"/>
                </a:solidFill>
                <a:latin typeface="Times New Roman" pitchFamily="18" charset="0"/>
                <a:cs typeface="Times New Roman" pitchFamily="18" charset="0"/>
              </a:rPr>
              <a:t>  </a:t>
            </a:r>
            <a:fld id="{6A763065-D93C-4733-82B9-25D43FB406FB}" type="slidenum">
              <a:rPr lang="it-IT" b="1" smtClean="0">
                <a:solidFill>
                  <a:srgbClr val="92D050"/>
                </a:solidFill>
                <a:latin typeface="Times New Roman" pitchFamily="18" charset="0"/>
                <a:cs typeface="Times New Roman" pitchFamily="18" charset="0"/>
              </a:rPr>
              <a:pPr/>
              <a:t>10</a:t>
            </a:fld>
            <a:endParaRPr lang="it-IT" b="1" dirty="0">
              <a:solidFill>
                <a:srgbClr val="92D050"/>
              </a:solidFill>
              <a:latin typeface="Times New Roman" pitchFamily="18" charset="0"/>
              <a:cs typeface="Times New Roman" pitchFamily="18" charset="0"/>
            </a:endParaRPr>
          </a:p>
        </p:txBody>
      </p:sp>
      <p:grpSp>
        <p:nvGrpSpPr>
          <p:cNvPr id="2" name="Gruppo 8"/>
          <p:cNvGrpSpPr/>
          <p:nvPr/>
        </p:nvGrpSpPr>
        <p:grpSpPr>
          <a:xfrm>
            <a:off x="7966180" y="6246000"/>
            <a:ext cx="612397" cy="342900"/>
            <a:chOff x="8208000" y="6246000"/>
            <a:chExt cx="612397" cy="342900"/>
          </a:xfrm>
        </p:grpSpPr>
        <p:pic>
          <p:nvPicPr>
            <p:cNvPr id="10" name="Picture 2"/>
            <p:cNvPicPr>
              <a:picLocks noChangeAspect="1" noChangeArrowheads="1"/>
            </p:cNvPicPr>
            <p:nvPr/>
          </p:nvPicPr>
          <p:blipFill>
            <a:blip r:embed="rId3"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aphicFrame>
        <p:nvGraphicFramePr>
          <p:cNvPr id="13" name="Diagramma 12"/>
          <p:cNvGraphicFramePr/>
          <p:nvPr/>
        </p:nvGraphicFramePr>
        <p:xfrm>
          <a:off x="928662" y="1643050"/>
          <a:ext cx="3714776"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ma 15"/>
          <p:cNvGraphicFramePr/>
          <p:nvPr/>
        </p:nvGraphicFramePr>
        <p:xfrm>
          <a:off x="5072066" y="1142984"/>
          <a:ext cx="4786314" cy="50006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39" name="Forma 38"/>
          <p:cNvCxnSpPr/>
          <p:nvPr/>
        </p:nvCxnSpPr>
        <p:spPr>
          <a:xfrm rot="5400000" flipH="1" flipV="1">
            <a:off x="5673925" y="1316216"/>
            <a:ext cx="500064" cy="725111"/>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ettangolo arrotondato 13"/>
          <p:cNvSpPr/>
          <p:nvPr/>
        </p:nvSpPr>
        <p:spPr>
          <a:xfrm>
            <a:off x="5294754" y="1928802"/>
            <a:ext cx="571504" cy="3190570"/>
          </a:xfrm>
          <a:prstGeom prst="roundRect">
            <a:avLst/>
          </a:prstGeom>
          <a:ln/>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it-IT" sz="2000" b="1" dirty="0"/>
              <a:t>Misurazione dell’impatto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86808" cy="461665"/>
          </a:xfrm>
          <a:prstGeom prst="rect">
            <a:avLst/>
          </a:prstGeom>
          <a:noFill/>
        </p:spPr>
        <p:txBody>
          <a:bodyPr wrap="square" rtlCol="0">
            <a:spAutoFit/>
          </a:bodyPr>
          <a:lstStyle/>
          <a:p>
            <a:r>
              <a:rPr lang="it-IT" sz="2400" b="1" dirty="0">
                <a:solidFill>
                  <a:schemeClr val="bg1"/>
                </a:solidFill>
                <a:cs typeface="Times New Roman" pitchFamily="18" charset="0"/>
              </a:rPr>
              <a:t>Il processo di misurazione dell’impatto: analisi di contesto</a:t>
            </a:r>
          </a:p>
        </p:txBody>
      </p:sp>
      <p:sp>
        <p:nvSpPr>
          <p:cNvPr id="11" name="Segnaposto numero diapositiva 10"/>
          <p:cNvSpPr>
            <a:spLocks noGrp="1"/>
          </p:cNvSpPr>
          <p:nvPr>
            <p:ph type="sldNum" sz="quarter" idx="12"/>
          </p:nvPr>
        </p:nvSpPr>
        <p:spPr>
          <a:xfrm>
            <a:off x="7164000" y="6462586"/>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11</a:t>
            </a:fld>
            <a:endParaRPr lang="it-IT" b="1" dirty="0">
              <a:solidFill>
                <a:srgbClr val="92D050"/>
              </a:solidFill>
              <a:latin typeface="Times New Roman" pitchFamily="18" charset="0"/>
              <a:cs typeface="Times New Roman" pitchFamily="18" charset="0"/>
            </a:endParaRPr>
          </a:p>
        </p:txBody>
      </p:sp>
      <p:sp>
        <p:nvSpPr>
          <p:cNvPr id="7" name="CasellaDiTesto 6"/>
          <p:cNvSpPr txBox="1"/>
          <p:nvPr/>
        </p:nvSpPr>
        <p:spPr>
          <a:xfrm>
            <a:off x="714348" y="714356"/>
            <a:ext cx="7786742" cy="1695336"/>
          </a:xfrm>
          <a:prstGeom prst="rect">
            <a:avLst/>
          </a:prstGeom>
          <a:noFill/>
        </p:spPr>
        <p:txBody>
          <a:bodyPr wrap="square" rtlCol="0">
            <a:spAutoFit/>
          </a:bodyPr>
          <a:lstStyle/>
          <a:p>
            <a:pPr algn="just">
              <a:lnSpc>
                <a:spcPts val="2500"/>
              </a:lnSpc>
            </a:pPr>
            <a:r>
              <a:rPr lang="it-IT" sz="1400" dirty="0">
                <a:cs typeface="Times New Roman" pitchFamily="18" charset="0"/>
              </a:rPr>
              <a:t>La definizione del perimetro di analisi è il primo passo da compiere nel processo di misurazione degli impatti. Definire il perimetro significa stabilire le priorità del processo di misurazione e cioè riflettere:</a:t>
            </a:r>
          </a:p>
          <a:p>
            <a:pPr marL="803275" indent="-266700" algn="just">
              <a:lnSpc>
                <a:spcPts val="2500"/>
              </a:lnSpc>
              <a:buClr>
                <a:schemeClr val="accent5"/>
              </a:buClr>
              <a:buFont typeface="Wingdings" pitchFamily="2" charset="2"/>
              <a:buChar char="q"/>
            </a:pPr>
            <a:r>
              <a:rPr lang="it-IT" sz="1400" dirty="0">
                <a:cs typeface="Times New Roman" pitchFamily="18" charset="0"/>
              </a:rPr>
              <a:t>su cosa sia sensato misurare;</a:t>
            </a:r>
          </a:p>
          <a:p>
            <a:pPr marL="803275" indent="-266700" algn="just">
              <a:lnSpc>
                <a:spcPts val="2500"/>
              </a:lnSpc>
              <a:buClr>
                <a:schemeClr val="accent5"/>
              </a:buClr>
              <a:buFont typeface="Wingdings" pitchFamily="2" charset="2"/>
              <a:buChar char="q"/>
            </a:pPr>
            <a:r>
              <a:rPr lang="it-IT" sz="1400" dirty="0">
                <a:cs typeface="Times New Roman" pitchFamily="18" charset="0"/>
              </a:rPr>
              <a:t>sul motivo per farlo;</a:t>
            </a:r>
          </a:p>
          <a:p>
            <a:pPr marL="803275" indent="-266700" algn="just">
              <a:lnSpc>
                <a:spcPts val="2500"/>
              </a:lnSpc>
              <a:buClr>
                <a:schemeClr val="accent5"/>
              </a:buClr>
              <a:buFont typeface="Wingdings" pitchFamily="2" charset="2"/>
              <a:buChar char="q"/>
            </a:pPr>
            <a:r>
              <a:rPr lang="it-IT" sz="1400" dirty="0">
                <a:cs typeface="Times New Roman" pitchFamily="18" charset="0"/>
              </a:rPr>
              <a:t>sul modo in cui sia opportuno comunicarlo. </a:t>
            </a:r>
          </a:p>
        </p:txBody>
      </p:sp>
      <p:grpSp>
        <p:nvGrpSpPr>
          <p:cNvPr id="4" name="Gruppo 12"/>
          <p:cNvGrpSpPr/>
          <p:nvPr/>
        </p:nvGrpSpPr>
        <p:grpSpPr>
          <a:xfrm>
            <a:off x="8143900" y="6372586"/>
            <a:ext cx="612397" cy="342900"/>
            <a:chOff x="8208000" y="6246000"/>
            <a:chExt cx="612397" cy="342900"/>
          </a:xfrm>
        </p:grpSpPr>
        <p:pic>
          <p:nvPicPr>
            <p:cNvPr id="15"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6" name="Connettore 1 15"/>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aphicFrame>
        <p:nvGraphicFramePr>
          <p:cNvPr id="23" name="Diagramma 22"/>
          <p:cNvGraphicFramePr/>
          <p:nvPr/>
        </p:nvGraphicFramePr>
        <p:xfrm>
          <a:off x="1000100" y="2643182"/>
          <a:ext cx="7286676"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ma 18"/>
          <p:cNvGraphicFramePr/>
          <p:nvPr/>
        </p:nvGraphicFramePr>
        <p:xfrm>
          <a:off x="-825386" y="149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86808" cy="461665"/>
          </a:xfrm>
          <a:prstGeom prst="rect">
            <a:avLst/>
          </a:prstGeom>
          <a:noFill/>
        </p:spPr>
        <p:txBody>
          <a:bodyPr wrap="square" rtlCol="0">
            <a:spAutoFit/>
          </a:bodyPr>
          <a:lstStyle/>
          <a:p>
            <a:r>
              <a:rPr lang="it-IT" sz="2400" b="1" dirty="0">
                <a:solidFill>
                  <a:schemeClr val="bg1"/>
                </a:solidFill>
                <a:cs typeface="Times New Roman" pitchFamily="18" charset="0"/>
              </a:rPr>
              <a:t>Il processo di misurazione dell’impatto: gli </a:t>
            </a:r>
            <a:r>
              <a:rPr lang="it-IT" sz="2400" b="1" dirty="0" err="1">
                <a:solidFill>
                  <a:schemeClr val="bg1"/>
                </a:solidFill>
                <a:cs typeface="Times New Roman" pitchFamily="18" charset="0"/>
              </a:rPr>
              <a:t>stakeholder</a:t>
            </a:r>
            <a:r>
              <a:rPr lang="it-IT" sz="2400" b="1" dirty="0">
                <a:solidFill>
                  <a:schemeClr val="bg1"/>
                </a:solidFill>
                <a:cs typeface="Times New Roman" pitchFamily="18" charset="0"/>
              </a:rPr>
              <a:t> (1/2)</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12</a:t>
            </a:fld>
            <a:endParaRPr lang="it-IT" b="1" dirty="0">
              <a:solidFill>
                <a:srgbClr val="92D050"/>
              </a:solidFill>
              <a:latin typeface="Times New Roman" pitchFamily="18" charset="0"/>
              <a:cs typeface="Times New Roman" pitchFamily="18" charset="0"/>
            </a:endParaRPr>
          </a:p>
        </p:txBody>
      </p:sp>
      <p:grpSp>
        <p:nvGrpSpPr>
          <p:cNvPr id="35" name="Gruppo 34"/>
          <p:cNvGrpSpPr/>
          <p:nvPr/>
        </p:nvGrpSpPr>
        <p:grpSpPr>
          <a:xfrm>
            <a:off x="8072462" y="6246000"/>
            <a:ext cx="612397" cy="342900"/>
            <a:chOff x="8208000" y="6246000"/>
            <a:chExt cx="612397" cy="342900"/>
          </a:xfrm>
        </p:grpSpPr>
        <p:pic>
          <p:nvPicPr>
            <p:cNvPr id="36" name="Picture 2"/>
            <p:cNvPicPr>
              <a:picLocks noChangeAspect="1" noChangeArrowheads="1"/>
            </p:cNvPicPr>
            <p:nvPr/>
          </p:nvPicPr>
          <p:blipFill>
            <a:blip r:embed="rId7"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37" name="Connettore 1 36"/>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4" name="CasellaDiTesto 33"/>
          <p:cNvSpPr txBox="1"/>
          <p:nvPr/>
        </p:nvSpPr>
        <p:spPr>
          <a:xfrm>
            <a:off x="428596" y="785794"/>
            <a:ext cx="8358246" cy="733534"/>
          </a:xfrm>
          <a:prstGeom prst="rect">
            <a:avLst/>
          </a:prstGeom>
          <a:noFill/>
        </p:spPr>
        <p:txBody>
          <a:bodyPr wrap="square" rtlCol="0">
            <a:spAutoFit/>
          </a:bodyPr>
          <a:lstStyle/>
          <a:p>
            <a:pPr algn="just">
              <a:lnSpc>
                <a:spcPts val="2500"/>
              </a:lnSpc>
            </a:pPr>
            <a:r>
              <a:rPr lang="it-IT" sz="1400" dirty="0">
                <a:cs typeface="Times New Roman" pitchFamily="18" charset="0"/>
              </a:rPr>
              <a:t>Il termine </a:t>
            </a:r>
            <a:r>
              <a:rPr lang="it-IT" sz="1400" b="1" dirty="0">
                <a:solidFill>
                  <a:schemeClr val="accent5"/>
                </a:solidFill>
                <a:cs typeface="Times New Roman" pitchFamily="18" charset="0"/>
              </a:rPr>
              <a:t>STAKEHOLDER</a:t>
            </a:r>
            <a:r>
              <a:rPr lang="it-IT" sz="1400" b="1" dirty="0">
                <a:solidFill>
                  <a:srgbClr val="92D050"/>
                </a:solidFill>
                <a:cs typeface="Times New Roman" pitchFamily="18" charset="0"/>
              </a:rPr>
              <a:t> </a:t>
            </a:r>
            <a:r>
              <a:rPr lang="it-IT" sz="1400" dirty="0">
                <a:cs typeface="Times New Roman" pitchFamily="18" charset="0"/>
              </a:rPr>
              <a:t>(letteralmente: </a:t>
            </a:r>
            <a:r>
              <a:rPr lang="it-IT" sz="1400" b="1" dirty="0">
                <a:solidFill>
                  <a:schemeClr val="accent5">
                    <a:lumMod val="60000"/>
                    <a:lumOff val="40000"/>
                  </a:schemeClr>
                </a:solidFill>
                <a:cs typeface="Times New Roman" pitchFamily="18" charset="0"/>
              </a:rPr>
              <a:t>portatori di interessi</a:t>
            </a:r>
            <a:r>
              <a:rPr lang="it-IT" sz="1400" dirty="0">
                <a:cs typeface="Times New Roman" pitchFamily="18" charset="0"/>
              </a:rPr>
              <a:t>)  identifica ciascun individuo o gruppo  che direttamente o indirettamente è influenzato (o influenza)  da (la) una organizzazione e dalle (le) sue attività.</a:t>
            </a:r>
          </a:p>
        </p:txBody>
      </p:sp>
      <p:sp>
        <p:nvSpPr>
          <p:cNvPr id="15" name="CasellaDiTesto 14"/>
          <p:cNvSpPr txBox="1"/>
          <p:nvPr/>
        </p:nvSpPr>
        <p:spPr>
          <a:xfrm>
            <a:off x="4857752" y="1481020"/>
            <a:ext cx="4143404" cy="733534"/>
          </a:xfrm>
          <a:prstGeom prst="rect">
            <a:avLst/>
          </a:prstGeom>
          <a:noFill/>
        </p:spPr>
        <p:txBody>
          <a:bodyPr wrap="square" rtlCol="0">
            <a:spAutoFit/>
          </a:bodyPr>
          <a:lstStyle/>
          <a:p>
            <a:pPr algn="just">
              <a:lnSpc>
                <a:spcPts val="2500"/>
              </a:lnSpc>
            </a:pPr>
            <a:r>
              <a:rPr lang="it-IT" sz="1400" dirty="0">
                <a:cs typeface="Times New Roman" pitchFamily="18" charset="0"/>
              </a:rPr>
              <a:t>L’individuazione degli </a:t>
            </a:r>
            <a:r>
              <a:rPr lang="it-IT" sz="1400" dirty="0" err="1">
                <a:cs typeface="Times New Roman" pitchFamily="18" charset="0"/>
              </a:rPr>
              <a:t>stakeholder</a:t>
            </a:r>
            <a:r>
              <a:rPr lang="it-IT" sz="1400" dirty="0">
                <a:cs typeface="Times New Roman" pitchFamily="18" charset="0"/>
              </a:rPr>
              <a:t>, la definizione delle loro aspettative e del grado di influenza che esercitano</a:t>
            </a:r>
          </a:p>
        </p:txBody>
      </p:sp>
      <p:graphicFrame>
        <p:nvGraphicFramePr>
          <p:cNvPr id="17" name="Diagramma 16"/>
          <p:cNvGraphicFramePr/>
          <p:nvPr/>
        </p:nvGraphicFramePr>
        <p:xfrm>
          <a:off x="-500098" y="3023536"/>
          <a:ext cx="5715040" cy="34772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ma 17"/>
          <p:cNvGraphicFramePr/>
          <p:nvPr/>
        </p:nvGraphicFramePr>
        <p:xfrm>
          <a:off x="2357422" y="2857496"/>
          <a:ext cx="5643602" cy="380327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CasellaDiTesto 12"/>
          <p:cNvSpPr txBox="1"/>
          <p:nvPr/>
        </p:nvSpPr>
        <p:spPr>
          <a:xfrm>
            <a:off x="5429256" y="2113418"/>
            <a:ext cx="3500462" cy="2015936"/>
          </a:xfrm>
          <a:prstGeom prst="rect">
            <a:avLst/>
          </a:prstGeom>
          <a:noFill/>
        </p:spPr>
        <p:txBody>
          <a:bodyPr wrap="square" rtlCol="0">
            <a:spAutoFit/>
          </a:bodyPr>
          <a:lstStyle/>
          <a:p>
            <a:pPr algn="just">
              <a:lnSpc>
                <a:spcPts val="2500"/>
              </a:lnSpc>
            </a:pPr>
            <a:r>
              <a:rPr lang="it-IT" sz="1400" dirty="0">
                <a:cs typeface="Times New Roman" pitchFamily="18" charset="0"/>
              </a:rPr>
              <a:t>sull’organizzazione/progetto/attività e il loro grado di coinvolgimento sono gli ele-menti che contribuiscono a determinare gli  indicatori  di raggiungimento degli obiettivi sociali e gli strumenti più idonei alla loro misurazione.</a:t>
            </a:r>
          </a:p>
        </p:txBody>
      </p:sp>
      <p:sp>
        <p:nvSpPr>
          <p:cNvPr id="14" name="CasellaDiTesto 13"/>
          <p:cNvSpPr txBox="1"/>
          <p:nvPr/>
        </p:nvSpPr>
        <p:spPr>
          <a:xfrm>
            <a:off x="6715140" y="3786190"/>
            <a:ext cx="2214578" cy="1695336"/>
          </a:xfrm>
          <a:prstGeom prst="rect">
            <a:avLst/>
          </a:prstGeom>
          <a:noFill/>
        </p:spPr>
        <p:txBody>
          <a:bodyPr wrap="square" rtlCol="0">
            <a:spAutoFit/>
          </a:bodyPr>
          <a:lstStyle/>
          <a:p>
            <a:pPr algn="just">
              <a:lnSpc>
                <a:spcPts val="2500"/>
              </a:lnSpc>
            </a:pPr>
            <a:r>
              <a:rPr lang="it-IT" sz="1400" dirty="0">
                <a:cs typeface="Times New Roman" pitchFamily="18" charset="0"/>
              </a:rPr>
              <a:t>Qui a fianco un esempio di individuazione degli </a:t>
            </a:r>
            <a:r>
              <a:rPr lang="it-IT" sz="1400" dirty="0" err="1">
                <a:cs typeface="Times New Roman" pitchFamily="18" charset="0"/>
              </a:rPr>
              <a:t>stakeholder</a:t>
            </a:r>
            <a:r>
              <a:rPr lang="it-IT" sz="1400" dirty="0">
                <a:cs typeface="Times New Roman" pitchFamily="18" charset="0"/>
              </a:rPr>
              <a:t> coinvolti nel processo di gestione del fondo da parte della SGR.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86808" cy="461665"/>
          </a:xfrm>
          <a:prstGeom prst="rect">
            <a:avLst/>
          </a:prstGeom>
          <a:noFill/>
        </p:spPr>
        <p:txBody>
          <a:bodyPr wrap="square" rtlCol="0">
            <a:spAutoFit/>
          </a:bodyPr>
          <a:lstStyle/>
          <a:p>
            <a:r>
              <a:rPr lang="it-IT" sz="2400" b="1" dirty="0">
                <a:solidFill>
                  <a:schemeClr val="bg1"/>
                </a:solidFill>
                <a:cs typeface="Times New Roman" pitchFamily="18" charset="0"/>
              </a:rPr>
              <a:t>Il processo di misurazione dell’impatto: gli </a:t>
            </a:r>
            <a:r>
              <a:rPr lang="it-IT" sz="2400" b="1" dirty="0" err="1">
                <a:solidFill>
                  <a:schemeClr val="bg1"/>
                </a:solidFill>
                <a:cs typeface="Times New Roman" pitchFamily="18" charset="0"/>
              </a:rPr>
              <a:t>stakeholder</a:t>
            </a:r>
            <a:r>
              <a:rPr lang="it-IT" sz="2400" b="1" dirty="0">
                <a:solidFill>
                  <a:schemeClr val="bg1"/>
                </a:solidFill>
                <a:cs typeface="Times New Roman" pitchFamily="18" charset="0"/>
              </a:rPr>
              <a:t> (2/</a:t>
            </a:r>
            <a:r>
              <a:rPr lang="it-IT" sz="2400" b="1" dirty="0" err="1">
                <a:solidFill>
                  <a:schemeClr val="bg1"/>
                </a:solidFill>
                <a:cs typeface="Times New Roman" pitchFamily="18" charset="0"/>
              </a:rPr>
              <a:t>2</a:t>
            </a:r>
            <a:r>
              <a:rPr lang="it-IT" sz="2400" b="1" dirty="0">
                <a:solidFill>
                  <a:schemeClr val="bg1"/>
                </a:solidFill>
                <a:cs typeface="Times New Roman" pitchFamily="18" charset="0"/>
              </a:rPr>
              <a:t>)</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13</a:t>
            </a:fld>
            <a:endParaRPr lang="it-IT" b="1" dirty="0">
              <a:solidFill>
                <a:srgbClr val="92D050"/>
              </a:solidFill>
              <a:latin typeface="Times New Roman" pitchFamily="18" charset="0"/>
              <a:cs typeface="Times New Roman" pitchFamily="18" charset="0"/>
            </a:endParaRPr>
          </a:p>
        </p:txBody>
      </p:sp>
      <p:grpSp>
        <p:nvGrpSpPr>
          <p:cNvPr id="2" name="Gruppo 34"/>
          <p:cNvGrpSpPr/>
          <p:nvPr/>
        </p:nvGrpSpPr>
        <p:grpSpPr>
          <a:xfrm>
            <a:off x="8072462" y="6246000"/>
            <a:ext cx="612397" cy="342900"/>
            <a:chOff x="8208000" y="6246000"/>
            <a:chExt cx="612397" cy="342900"/>
          </a:xfrm>
        </p:grpSpPr>
        <p:pic>
          <p:nvPicPr>
            <p:cNvPr id="36"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37" name="Connettore 1 36"/>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2051" name="Picture 3"/>
          <p:cNvPicPr>
            <a:picLocks noChangeAspect="1" noChangeArrowheads="1"/>
          </p:cNvPicPr>
          <p:nvPr/>
        </p:nvPicPr>
        <p:blipFill>
          <a:blip r:embed="rId3"/>
          <a:srcRect/>
          <a:stretch>
            <a:fillRect/>
          </a:stretch>
        </p:blipFill>
        <p:spPr bwMode="auto">
          <a:xfrm>
            <a:off x="3071802" y="1500174"/>
            <a:ext cx="5715040" cy="3852725"/>
          </a:xfrm>
          <a:prstGeom prst="rect">
            <a:avLst/>
          </a:prstGeom>
          <a:noFill/>
          <a:ln w="9525">
            <a:noFill/>
            <a:miter lim="800000"/>
            <a:headEnd/>
            <a:tailEnd/>
          </a:ln>
          <a:effectLst/>
        </p:spPr>
      </p:pic>
      <p:sp>
        <p:nvSpPr>
          <p:cNvPr id="14" name="CasellaDiTesto 13"/>
          <p:cNvSpPr txBox="1"/>
          <p:nvPr/>
        </p:nvSpPr>
        <p:spPr>
          <a:xfrm>
            <a:off x="285720" y="3199014"/>
            <a:ext cx="3786214" cy="2015936"/>
          </a:xfrm>
          <a:prstGeom prst="rect">
            <a:avLst/>
          </a:prstGeom>
          <a:noFill/>
        </p:spPr>
        <p:txBody>
          <a:bodyPr wrap="square" rtlCol="0">
            <a:spAutoFit/>
          </a:bodyPr>
          <a:lstStyle/>
          <a:p>
            <a:pPr algn="just">
              <a:lnSpc>
                <a:spcPts val="2500"/>
              </a:lnSpc>
            </a:pPr>
            <a:r>
              <a:rPr lang="it-IT" sz="1400" dirty="0">
                <a:cs typeface="Times New Roman" pitchFamily="18" charset="0"/>
              </a:rPr>
              <a:t>Il coinvolgimento degli </a:t>
            </a:r>
            <a:r>
              <a:rPr lang="it-IT" sz="1400" dirty="0" err="1">
                <a:cs typeface="Times New Roman" pitchFamily="18" charset="0"/>
              </a:rPr>
              <a:t>stakehoòder</a:t>
            </a:r>
            <a:r>
              <a:rPr lang="it-IT" sz="1400" dirty="0">
                <a:cs typeface="Times New Roman" pitchFamily="18" charset="0"/>
              </a:rPr>
              <a:t> nel processo di misurazione rappresenta l’ultimo, ma ugualmente importante, passaggio perché permette di meglio comprendere il cambiamento realizzato e, di conseguenza, definire i più idonei indicatori di misurazione</a:t>
            </a:r>
          </a:p>
        </p:txBody>
      </p:sp>
      <p:sp>
        <p:nvSpPr>
          <p:cNvPr id="34" name="CasellaDiTesto 33"/>
          <p:cNvSpPr txBox="1"/>
          <p:nvPr/>
        </p:nvSpPr>
        <p:spPr>
          <a:xfrm>
            <a:off x="285720" y="1268447"/>
            <a:ext cx="3786214" cy="1021370"/>
          </a:xfrm>
          <a:prstGeom prst="rect">
            <a:avLst/>
          </a:prstGeom>
          <a:noFill/>
        </p:spPr>
        <p:txBody>
          <a:bodyPr wrap="square" rtlCol="0">
            <a:spAutoFit/>
          </a:bodyPr>
          <a:lstStyle/>
          <a:p>
            <a:pPr algn="just">
              <a:lnSpc>
                <a:spcPts val="2500"/>
              </a:lnSpc>
            </a:pPr>
            <a:r>
              <a:rPr lang="it-IT" sz="1400" dirty="0">
                <a:cs typeface="Times New Roman" pitchFamily="18" charset="0"/>
              </a:rPr>
              <a:t>Una volta individuati gli </a:t>
            </a:r>
            <a:r>
              <a:rPr lang="it-IT" sz="1400" dirty="0" err="1">
                <a:cs typeface="Times New Roman" pitchFamily="18" charset="0"/>
              </a:rPr>
              <a:t>stakeholder</a:t>
            </a:r>
            <a:r>
              <a:rPr lang="it-IT" sz="1400" dirty="0">
                <a:cs typeface="Times New Roman" pitchFamily="18" charset="0"/>
              </a:rPr>
              <a:t> si passa alla fase di definizione delle aspettative utilizzando una matrice</a:t>
            </a:r>
          </a:p>
        </p:txBody>
      </p:sp>
      <p:sp>
        <p:nvSpPr>
          <p:cNvPr id="15" name="Rettangolo arrotondato 14"/>
          <p:cNvSpPr/>
          <p:nvPr/>
        </p:nvSpPr>
        <p:spPr>
          <a:xfrm>
            <a:off x="785786" y="2500306"/>
            <a:ext cx="2857520" cy="500066"/>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it-IT" b="1" dirty="0"/>
              <a:t>Interesse / influenza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712000" cy="461665"/>
          </a:xfrm>
          <a:prstGeom prst="rect">
            <a:avLst/>
          </a:prstGeom>
          <a:noFill/>
        </p:spPr>
        <p:txBody>
          <a:bodyPr wrap="square" rtlCol="0">
            <a:spAutoFit/>
          </a:bodyPr>
          <a:lstStyle/>
          <a:p>
            <a:r>
              <a:rPr lang="it-IT" sz="2400" b="1" dirty="0">
                <a:solidFill>
                  <a:schemeClr val="bg1"/>
                </a:solidFill>
                <a:cs typeface="Times New Roman" pitchFamily="18" charset="0"/>
              </a:rPr>
              <a:t>Processo di misurazione dell’impatto: la catena sociale del valore </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14</a:t>
            </a:fld>
            <a:endParaRPr lang="it-IT" b="1" dirty="0">
              <a:solidFill>
                <a:srgbClr val="92D050"/>
              </a:solidFill>
              <a:latin typeface="Times New Roman" pitchFamily="18" charset="0"/>
              <a:cs typeface="Times New Roman" pitchFamily="18" charset="0"/>
            </a:endParaRPr>
          </a:p>
        </p:txBody>
      </p:sp>
      <p:sp>
        <p:nvSpPr>
          <p:cNvPr id="26" name="CasellaDiTesto 25"/>
          <p:cNvSpPr txBox="1"/>
          <p:nvPr/>
        </p:nvSpPr>
        <p:spPr>
          <a:xfrm>
            <a:off x="428596" y="714356"/>
            <a:ext cx="8305858" cy="1054135"/>
          </a:xfrm>
          <a:prstGeom prst="rect">
            <a:avLst/>
          </a:prstGeom>
          <a:noFill/>
        </p:spPr>
        <p:txBody>
          <a:bodyPr wrap="square" rtlCol="0">
            <a:spAutoFit/>
          </a:bodyPr>
          <a:lstStyle/>
          <a:p>
            <a:pPr algn="just">
              <a:lnSpc>
                <a:spcPts val="2500"/>
              </a:lnSpc>
            </a:pPr>
            <a:r>
              <a:rPr lang="it-IT" sz="1300" dirty="0">
                <a:cs typeface="Times New Roman" pitchFamily="18" charset="0"/>
              </a:rPr>
              <a:t>La catena sociale del valore è il modello logico attraverso il quale comprendere come sia stato generato il cambiamento.</a:t>
            </a:r>
          </a:p>
          <a:p>
            <a:pPr algn="just">
              <a:lnSpc>
                <a:spcPts val="2500"/>
              </a:lnSpc>
            </a:pPr>
            <a:r>
              <a:rPr lang="it-IT" sz="1300" dirty="0">
                <a:cs typeface="Times New Roman" pitchFamily="18" charset="0"/>
              </a:rPr>
              <a:t>Comprendere il processo di generazione dell’impatto permette di ottenerne una misurazione attendibile e verificabile e – mettendo in relazione i risultati con le risorse impiegate – determinare il grado di efficienza e di efficacia del processo.</a:t>
            </a:r>
          </a:p>
        </p:txBody>
      </p:sp>
      <p:grpSp>
        <p:nvGrpSpPr>
          <p:cNvPr id="2" name="Gruppo 8"/>
          <p:cNvGrpSpPr/>
          <p:nvPr/>
        </p:nvGrpSpPr>
        <p:grpSpPr>
          <a:xfrm>
            <a:off x="8143900" y="6246000"/>
            <a:ext cx="612397" cy="342900"/>
            <a:chOff x="8208000" y="6246000"/>
            <a:chExt cx="612397" cy="342900"/>
          </a:xfrm>
        </p:grpSpPr>
        <p:pic>
          <p:nvPicPr>
            <p:cNvPr id="10" name="Picture 2"/>
            <p:cNvPicPr>
              <a:picLocks noChangeAspect="1" noChangeArrowheads="1"/>
            </p:cNvPicPr>
            <p:nvPr/>
          </p:nvPicPr>
          <p:blipFill>
            <a:blip r:embed="rId3"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aphicFrame>
        <p:nvGraphicFramePr>
          <p:cNvPr id="19" name="Diagramma 18"/>
          <p:cNvGraphicFramePr/>
          <p:nvPr/>
        </p:nvGraphicFramePr>
        <p:xfrm>
          <a:off x="4000496" y="2071678"/>
          <a:ext cx="5000660" cy="3786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asellaDiTesto 12"/>
          <p:cNvSpPr txBox="1"/>
          <p:nvPr/>
        </p:nvSpPr>
        <p:spPr>
          <a:xfrm>
            <a:off x="428596" y="1741943"/>
            <a:ext cx="3429024" cy="4544577"/>
          </a:xfrm>
          <a:prstGeom prst="rect">
            <a:avLst/>
          </a:prstGeom>
          <a:noFill/>
        </p:spPr>
        <p:txBody>
          <a:bodyPr wrap="square" rtlCol="0">
            <a:spAutoFit/>
          </a:bodyPr>
          <a:lstStyle/>
          <a:p>
            <a:pPr algn="just">
              <a:lnSpc>
                <a:spcPts val="2500"/>
              </a:lnSpc>
            </a:pPr>
            <a:r>
              <a:rPr lang="it-IT" sz="1300" dirty="0">
                <a:cs typeface="Times New Roman" pitchFamily="18" charset="0"/>
              </a:rPr>
              <a:t>Input, attività, output, </a:t>
            </a:r>
            <a:r>
              <a:rPr lang="it-IT" sz="1300" dirty="0" err="1">
                <a:cs typeface="Times New Roman" pitchFamily="18" charset="0"/>
              </a:rPr>
              <a:t>outcome</a:t>
            </a:r>
            <a:r>
              <a:rPr lang="it-IT" sz="1300" dirty="0">
                <a:cs typeface="Times New Roman" pitchFamily="18" charset="0"/>
              </a:rPr>
              <a:t> e impatto sono tra loro connessi da un legame di consequenzialità e causalità. In sostanza, è necessario che alcuni input  siano disponibili affinché si possano realizzare gli obiettivi stabiliti. Attraverso le risorse, le attività di progetto porteranno alla produzione di output. Se questi sono utilizzati dagli individui che compongono il gruppo di beneficiari, ciò permette di realizzare i cambiamenti desiderati a livello del gruppo di beneficiari (</a:t>
            </a:r>
            <a:r>
              <a:rPr lang="it-IT" sz="1300" dirty="0" err="1">
                <a:cs typeface="Times New Roman" pitchFamily="18" charset="0"/>
              </a:rPr>
              <a:t>outcome</a:t>
            </a:r>
            <a:r>
              <a:rPr lang="it-IT" sz="1300" dirty="0">
                <a:cs typeface="Times New Roman" pitchFamily="18" charset="0"/>
              </a:rPr>
              <a:t>). I cambiamenti generati nei confronti dei beneficiari possono, di conseguenza, contribuire ai cambiamenti a livello della società (impatto).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0"/>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86808" cy="461665"/>
          </a:xfrm>
          <a:prstGeom prst="rect">
            <a:avLst/>
          </a:prstGeom>
          <a:noFill/>
        </p:spPr>
        <p:txBody>
          <a:bodyPr wrap="square" rtlCol="0">
            <a:spAutoFit/>
          </a:bodyPr>
          <a:lstStyle/>
          <a:p>
            <a:r>
              <a:rPr lang="it-IT" sz="2400" b="1" dirty="0">
                <a:solidFill>
                  <a:schemeClr val="bg1"/>
                </a:solidFill>
                <a:cs typeface="Times New Roman" pitchFamily="18" charset="0"/>
              </a:rPr>
              <a:t>Il processo di misurazione dell’impatto: gli strumenti</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15</a:t>
            </a:fld>
            <a:endParaRPr lang="it-IT" b="1" dirty="0">
              <a:solidFill>
                <a:srgbClr val="92D050"/>
              </a:solidFill>
              <a:latin typeface="Times New Roman" pitchFamily="18" charset="0"/>
              <a:cs typeface="Times New Roman" pitchFamily="18" charset="0"/>
            </a:endParaRPr>
          </a:p>
        </p:txBody>
      </p:sp>
      <p:sp>
        <p:nvSpPr>
          <p:cNvPr id="7" name="CasellaDiTesto 6"/>
          <p:cNvSpPr txBox="1"/>
          <p:nvPr/>
        </p:nvSpPr>
        <p:spPr>
          <a:xfrm>
            <a:off x="500034" y="700424"/>
            <a:ext cx="8358246" cy="2657138"/>
          </a:xfrm>
          <a:prstGeom prst="rect">
            <a:avLst/>
          </a:prstGeom>
          <a:noFill/>
        </p:spPr>
        <p:txBody>
          <a:bodyPr wrap="square" rtlCol="0">
            <a:spAutoFit/>
          </a:bodyPr>
          <a:lstStyle/>
          <a:p>
            <a:pPr algn="just">
              <a:lnSpc>
                <a:spcPts val="2500"/>
              </a:lnSpc>
            </a:pPr>
            <a:r>
              <a:rPr lang="it-IT" sz="1600" b="1" dirty="0">
                <a:solidFill>
                  <a:schemeClr val="accent5"/>
                </a:solidFill>
                <a:cs typeface="Times New Roman" pitchFamily="18" charset="0"/>
              </a:rPr>
              <a:t>INDICATORI di OUTPUT – misura della performance – indicatori di EFFICIENZA</a:t>
            </a:r>
          </a:p>
          <a:p>
            <a:pPr algn="just">
              <a:lnSpc>
                <a:spcPts val="2500"/>
              </a:lnSpc>
            </a:pPr>
            <a:r>
              <a:rPr lang="it-IT" sz="1400" dirty="0">
                <a:cs typeface="Times New Roman" pitchFamily="18" charset="0"/>
              </a:rPr>
              <a:t>Gli indicatori di OUTPUT misurano la quantità e/o la qualità dei beni e servizi prodotti che permettono di generare un cambiamento sociale.</a:t>
            </a:r>
          </a:p>
          <a:p>
            <a:pPr algn="just">
              <a:lnSpc>
                <a:spcPts val="2500"/>
              </a:lnSpc>
            </a:pPr>
            <a:r>
              <a:rPr lang="it-IT" sz="1600" b="1" dirty="0">
                <a:solidFill>
                  <a:schemeClr val="accent5"/>
                </a:solidFill>
                <a:cs typeface="Times New Roman" pitchFamily="18" charset="0"/>
              </a:rPr>
              <a:t>INDICATORI di OUTCOME – misura del  cambiamento – indicatore di EFFICACIA</a:t>
            </a:r>
          </a:p>
          <a:p>
            <a:pPr algn="just">
              <a:lnSpc>
                <a:spcPts val="2500"/>
              </a:lnSpc>
            </a:pPr>
            <a:r>
              <a:rPr lang="it-IT" sz="1400" dirty="0">
                <a:cs typeface="Times New Roman" pitchFamily="18" charset="0"/>
              </a:rPr>
              <a:t>Gli indicatori di </a:t>
            </a:r>
            <a:r>
              <a:rPr lang="it-IT" sz="1400" dirty="0" err="1">
                <a:cs typeface="Times New Roman" pitchFamily="18" charset="0"/>
              </a:rPr>
              <a:t>outcome</a:t>
            </a:r>
            <a:r>
              <a:rPr lang="it-IT" sz="1400" dirty="0">
                <a:cs typeface="Times New Roman" pitchFamily="18" charset="0"/>
              </a:rPr>
              <a:t> misurano il cambiamento sociale derivante dai beni e servizi prodotti.</a:t>
            </a:r>
          </a:p>
          <a:p>
            <a:pPr algn="just">
              <a:lnSpc>
                <a:spcPts val="2500"/>
              </a:lnSpc>
            </a:pPr>
            <a:r>
              <a:rPr lang="it-IT" sz="1600" b="1" dirty="0">
                <a:solidFill>
                  <a:schemeClr val="accent5"/>
                </a:solidFill>
                <a:cs typeface="Times New Roman" pitchFamily="18" charset="0"/>
              </a:rPr>
              <a:t>IMPATTO</a:t>
            </a:r>
            <a:r>
              <a:rPr lang="it-IT" sz="1400" dirty="0">
                <a:solidFill>
                  <a:schemeClr val="accent5"/>
                </a:solidFill>
                <a:cs typeface="Times New Roman" pitchFamily="18" charset="0"/>
              </a:rPr>
              <a:t> </a:t>
            </a:r>
            <a:r>
              <a:rPr lang="it-IT" sz="1400" dirty="0">
                <a:cs typeface="Times New Roman" pitchFamily="18" charset="0"/>
              </a:rPr>
              <a:t>– l’impatto sociale è la parte di </a:t>
            </a:r>
            <a:r>
              <a:rPr lang="it-IT" sz="1400" dirty="0" err="1">
                <a:cs typeface="Times New Roman" pitchFamily="18" charset="0"/>
              </a:rPr>
              <a:t>outcome</a:t>
            </a:r>
            <a:r>
              <a:rPr lang="it-IT" sz="1400" dirty="0">
                <a:cs typeface="Times New Roman" pitchFamily="18" charset="0"/>
              </a:rPr>
              <a:t> ascrivibile in maniera esclusiva all’organizzazione/progetto che si sta misurando e quindi al netto dei cambiamenti che sarebbero avvenuti ugualmente anche senza l’intervento dell’organizzazione/progetto.</a:t>
            </a:r>
          </a:p>
        </p:txBody>
      </p:sp>
      <p:grpSp>
        <p:nvGrpSpPr>
          <p:cNvPr id="9" name="Gruppo 8"/>
          <p:cNvGrpSpPr/>
          <p:nvPr/>
        </p:nvGrpSpPr>
        <p:grpSpPr>
          <a:xfrm>
            <a:off x="8072462" y="6246000"/>
            <a:ext cx="612397" cy="342900"/>
            <a:chOff x="8208000" y="6246000"/>
            <a:chExt cx="612397" cy="342900"/>
          </a:xfrm>
        </p:grpSpPr>
        <p:pic>
          <p:nvPicPr>
            <p:cNvPr id="10" name="Picture 2"/>
            <p:cNvPicPr>
              <a:picLocks noChangeAspect="1" noChangeArrowheads="1"/>
            </p:cNvPicPr>
            <p:nvPr/>
          </p:nvPicPr>
          <p:blipFill>
            <a:blip r:embed="rId3"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3" name="CasellaDiTesto 12"/>
          <p:cNvSpPr txBox="1"/>
          <p:nvPr/>
        </p:nvSpPr>
        <p:spPr>
          <a:xfrm>
            <a:off x="4157020" y="3109910"/>
            <a:ext cx="4915574" cy="1118255"/>
          </a:xfrm>
          <a:prstGeom prst="rect">
            <a:avLst/>
          </a:prstGeom>
          <a:noFill/>
        </p:spPr>
        <p:txBody>
          <a:bodyPr wrap="square" rtlCol="0">
            <a:spAutoFit/>
          </a:bodyPr>
          <a:lstStyle/>
          <a:p>
            <a:pPr algn="just">
              <a:lnSpc>
                <a:spcPts val="2000"/>
              </a:lnSpc>
              <a:tabLst>
                <a:tab pos="1077913" algn="l"/>
              </a:tabLst>
            </a:pPr>
            <a:r>
              <a:rPr lang="it-IT" sz="1200" b="1" dirty="0" err="1">
                <a:solidFill>
                  <a:schemeClr val="accent5"/>
                </a:solidFill>
                <a:cs typeface="Times New Roman" pitchFamily="18" charset="0"/>
              </a:rPr>
              <a:t>Deadweight</a:t>
            </a:r>
            <a:r>
              <a:rPr lang="it-IT" sz="1200" b="1" dirty="0">
                <a:solidFill>
                  <a:schemeClr val="accent5"/>
                </a:solidFill>
                <a:cs typeface="Times New Roman" pitchFamily="18" charset="0"/>
              </a:rPr>
              <a:t> </a:t>
            </a:r>
            <a:r>
              <a:rPr lang="it-IT" sz="1200" dirty="0">
                <a:cs typeface="Times New Roman" pitchFamily="18" charset="0"/>
              </a:rPr>
              <a:t>  	</a:t>
            </a:r>
            <a:r>
              <a:rPr lang="it-IT" sz="1200" dirty="0" err="1">
                <a:cs typeface="Times New Roman" pitchFamily="18" charset="0"/>
              </a:rPr>
              <a:t>outcome</a:t>
            </a:r>
            <a:r>
              <a:rPr lang="it-IT" sz="1200" dirty="0">
                <a:cs typeface="Times New Roman" pitchFamily="18" charset="0"/>
              </a:rPr>
              <a:t> che si sarebbe comunque generato </a:t>
            </a:r>
          </a:p>
          <a:p>
            <a:pPr algn="just">
              <a:lnSpc>
                <a:spcPts val="2000"/>
              </a:lnSpc>
              <a:tabLst>
                <a:tab pos="1077913" algn="l"/>
              </a:tabLst>
            </a:pPr>
            <a:r>
              <a:rPr lang="it-IT" sz="1200" b="1" dirty="0">
                <a:solidFill>
                  <a:schemeClr val="accent5"/>
                </a:solidFill>
                <a:cs typeface="Times New Roman" pitchFamily="18" charset="0"/>
              </a:rPr>
              <a:t>Attribuzione</a:t>
            </a:r>
            <a:r>
              <a:rPr lang="it-IT" sz="1200" dirty="0">
                <a:solidFill>
                  <a:schemeClr val="accent5"/>
                </a:solidFill>
                <a:cs typeface="Times New Roman" pitchFamily="18" charset="0"/>
              </a:rPr>
              <a:t>  </a:t>
            </a:r>
            <a:r>
              <a:rPr lang="it-IT" sz="1200" dirty="0">
                <a:cs typeface="Times New Roman" pitchFamily="18" charset="0"/>
              </a:rPr>
              <a:t>	</a:t>
            </a:r>
            <a:r>
              <a:rPr lang="it-IT" sz="1200" dirty="0" err="1">
                <a:cs typeface="Times New Roman" pitchFamily="18" charset="0"/>
              </a:rPr>
              <a:t>outcome</a:t>
            </a:r>
            <a:r>
              <a:rPr lang="it-IT" sz="1200" dirty="0">
                <a:cs typeface="Times New Roman" pitchFamily="18" charset="0"/>
              </a:rPr>
              <a:t> generato da altro</a:t>
            </a:r>
          </a:p>
          <a:p>
            <a:pPr algn="just">
              <a:lnSpc>
                <a:spcPts val="2000"/>
              </a:lnSpc>
              <a:tabLst>
                <a:tab pos="1077913" algn="l"/>
              </a:tabLst>
            </a:pPr>
            <a:r>
              <a:rPr lang="it-IT" sz="1200" b="1" dirty="0">
                <a:solidFill>
                  <a:schemeClr val="accent5"/>
                </a:solidFill>
                <a:cs typeface="Times New Roman" pitchFamily="18" charset="0"/>
              </a:rPr>
              <a:t>Spiazzamento</a:t>
            </a:r>
            <a:r>
              <a:rPr lang="it-IT" sz="1200" dirty="0">
                <a:solidFill>
                  <a:schemeClr val="accent5"/>
                </a:solidFill>
                <a:cs typeface="Times New Roman" pitchFamily="18" charset="0"/>
              </a:rPr>
              <a:t> </a:t>
            </a:r>
            <a:r>
              <a:rPr lang="it-IT" sz="1200" dirty="0">
                <a:cs typeface="Times New Roman" pitchFamily="18" charset="0"/>
              </a:rPr>
              <a:t>	</a:t>
            </a:r>
            <a:r>
              <a:rPr lang="it-IT" sz="1200" dirty="0" err="1">
                <a:cs typeface="Times New Roman" pitchFamily="18" charset="0"/>
              </a:rPr>
              <a:t>outcome</a:t>
            </a:r>
            <a:r>
              <a:rPr lang="it-IT" sz="1200" dirty="0">
                <a:cs typeface="Times New Roman" pitchFamily="18" charset="0"/>
              </a:rPr>
              <a:t> generato a discapito di altri </a:t>
            </a:r>
            <a:r>
              <a:rPr lang="it-IT" sz="1200" dirty="0" err="1">
                <a:cs typeface="Times New Roman" pitchFamily="18" charset="0"/>
              </a:rPr>
              <a:t>stakeholder</a:t>
            </a:r>
            <a:endParaRPr lang="it-IT" sz="1200" dirty="0">
              <a:cs typeface="Times New Roman" pitchFamily="18" charset="0"/>
            </a:endParaRPr>
          </a:p>
          <a:p>
            <a:pPr algn="just">
              <a:lnSpc>
                <a:spcPts val="2000"/>
              </a:lnSpc>
              <a:tabLst>
                <a:tab pos="1077913" algn="l"/>
              </a:tabLst>
            </a:pPr>
            <a:r>
              <a:rPr lang="it-IT" sz="1200" b="1" dirty="0" err="1">
                <a:solidFill>
                  <a:schemeClr val="accent5"/>
                </a:solidFill>
                <a:cs typeface="Times New Roman" pitchFamily="18" charset="0"/>
              </a:rPr>
              <a:t>Drop</a:t>
            </a:r>
            <a:r>
              <a:rPr lang="it-IT" sz="1200" b="1" dirty="0">
                <a:solidFill>
                  <a:schemeClr val="accent5"/>
                </a:solidFill>
                <a:cs typeface="Times New Roman" pitchFamily="18" charset="0"/>
              </a:rPr>
              <a:t> off </a:t>
            </a:r>
            <a:r>
              <a:rPr lang="it-IT" sz="1200" dirty="0">
                <a:cs typeface="Times New Roman" pitchFamily="18" charset="0"/>
              </a:rPr>
              <a:t>	riduzione dell’ </a:t>
            </a:r>
            <a:r>
              <a:rPr lang="it-IT" sz="1200" dirty="0" err="1">
                <a:cs typeface="Times New Roman" pitchFamily="18" charset="0"/>
              </a:rPr>
              <a:t>outcome</a:t>
            </a:r>
            <a:r>
              <a:rPr lang="it-IT" sz="1200" dirty="0">
                <a:cs typeface="Times New Roman" pitchFamily="18" charset="0"/>
              </a:rPr>
              <a:t> nel tempo</a:t>
            </a:r>
          </a:p>
        </p:txBody>
      </p:sp>
      <p:sp>
        <p:nvSpPr>
          <p:cNvPr id="14" name="Rettangolo arrotondato 13"/>
          <p:cNvSpPr/>
          <p:nvPr/>
        </p:nvSpPr>
        <p:spPr>
          <a:xfrm>
            <a:off x="571472" y="3501005"/>
            <a:ext cx="1260000" cy="357190"/>
          </a:xfrm>
          <a:prstGeom prst="roundRect">
            <a:avLst/>
          </a:prstGeom>
          <a:gradFill>
            <a:gsLst>
              <a:gs pos="0">
                <a:schemeClr val="accent5">
                  <a:lumMod val="40000"/>
                  <a:lumOff val="60000"/>
                </a:schemeClr>
              </a:gs>
              <a:gs pos="80000">
                <a:schemeClr val="accent3">
                  <a:shade val="93000"/>
                  <a:satMod val="130000"/>
                </a:schemeClr>
              </a:gs>
              <a:gs pos="100000">
                <a:schemeClr val="accent3">
                  <a:shade val="94000"/>
                  <a:satMod val="135000"/>
                </a:schemeClr>
              </a:gs>
            </a:gsLst>
          </a:gra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it-IT" b="1" dirty="0"/>
              <a:t>impatto</a:t>
            </a:r>
          </a:p>
        </p:txBody>
      </p:sp>
      <p:sp>
        <p:nvSpPr>
          <p:cNvPr id="15" name="Uguale 14"/>
          <p:cNvSpPr/>
          <p:nvPr/>
        </p:nvSpPr>
        <p:spPr>
          <a:xfrm>
            <a:off x="1928794" y="3572443"/>
            <a:ext cx="428628" cy="214314"/>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Rettangolo arrotondato 15"/>
          <p:cNvSpPr/>
          <p:nvPr/>
        </p:nvSpPr>
        <p:spPr>
          <a:xfrm>
            <a:off x="2428860" y="3501005"/>
            <a:ext cx="1260000" cy="357190"/>
          </a:xfrm>
          <a:prstGeom prst="roundRect">
            <a:avLst/>
          </a:prstGeom>
          <a:gradFill>
            <a:gsLst>
              <a:gs pos="0">
                <a:schemeClr val="accent2">
                  <a:lumMod val="40000"/>
                  <a:lumOff val="60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it-IT" b="1" dirty="0" err="1"/>
              <a:t>outcome</a:t>
            </a:r>
            <a:r>
              <a:rPr lang="it-IT" dirty="0"/>
              <a:t> </a:t>
            </a:r>
          </a:p>
        </p:txBody>
      </p:sp>
      <p:sp>
        <p:nvSpPr>
          <p:cNvPr id="17" name="Meno 16"/>
          <p:cNvSpPr/>
          <p:nvPr/>
        </p:nvSpPr>
        <p:spPr>
          <a:xfrm>
            <a:off x="3786182" y="3572443"/>
            <a:ext cx="357190" cy="214314"/>
          </a:xfrm>
          <a:prstGeom prst="mathMinus">
            <a:avLst/>
          </a:prstGeom>
          <a:gradFill>
            <a:gsLst>
              <a:gs pos="0">
                <a:schemeClr val="tx1"/>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Parentesi quadra aperta 17"/>
          <p:cNvSpPr/>
          <p:nvPr/>
        </p:nvSpPr>
        <p:spPr>
          <a:xfrm>
            <a:off x="4173866" y="3132277"/>
            <a:ext cx="324000" cy="1188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Parentesi quadra chiusa 18"/>
          <p:cNvSpPr/>
          <p:nvPr/>
        </p:nvSpPr>
        <p:spPr>
          <a:xfrm>
            <a:off x="8091365" y="3118401"/>
            <a:ext cx="324000" cy="1188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CasellaDiTesto 19"/>
          <p:cNvSpPr txBox="1"/>
          <p:nvPr/>
        </p:nvSpPr>
        <p:spPr>
          <a:xfrm>
            <a:off x="500034" y="4422452"/>
            <a:ext cx="8358246" cy="1938992"/>
          </a:xfrm>
          <a:prstGeom prst="rect">
            <a:avLst/>
          </a:prstGeom>
          <a:noFill/>
        </p:spPr>
        <p:txBody>
          <a:bodyPr wrap="square" rtlCol="0">
            <a:spAutoFit/>
          </a:bodyPr>
          <a:lstStyle/>
          <a:p>
            <a:pPr algn="just">
              <a:lnSpc>
                <a:spcPts val="2200"/>
              </a:lnSpc>
            </a:pPr>
            <a:r>
              <a:rPr lang="it-IT" sz="1400" dirty="0">
                <a:cs typeface="Times New Roman" pitchFamily="18" charset="0"/>
              </a:rPr>
              <a:t>NON ESISTE UNA REGOLA UNIVERSALE CHE GUIDI NELLA SCELTA DEGLI INDICATORI DA SELEZIONARE  </a:t>
            </a:r>
          </a:p>
          <a:p>
            <a:pPr algn="just">
              <a:lnSpc>
                <a:spcPts val="2200"/>
              </a:lnSpc>
            </a:pPr>
            <a:r>
              <a:rPr lang="it-IT" sz="1400" dirty="0">
                <a:cs typeface="Times New Roman" pitchFamily="18" charset="0"/>
              </a:rPr>
              <a:t>In ogni caso ciascun indicatore dovrebbe essere:</a:t>
            </a:r>
          </a:p>
          <a:p>
            <a:pPr marL="900113" indent="-357188" algn="just">
              <a:lnSpc>
                <a:spcPts val="2000"/>
              </a:lnSpc>
              <a:buClr>
                <a:schemeClr val="accent5"/>
              </a:buClr>
              <a:buFont typeface="Wingdings" pitchFamily="2" charset="2"/>
              <a:buChar char="q"/>
            </a:pPr>
            <a:r>
              <a:rPr lang="it-IT" sz="1300" b="1" dirty="0">
                <a:solidFill>
                  <a:schemeClr val="accent5"/>
                </a:solidFill>
                <a:cs typeface="Times New Roman" pitchFamily="18" charset="0"/>
              </a:rPr>
              <a:t>Rilevante</a:t>
            </a:r>
            <a:r>
              <a:rPr lang="it-IT" sz="1300" dirty="0">
                <a:cs typeface="Times New Roman" pitchFamily="18" charset="0"/>
              </a:rPr>
              <a:t> 	rispetto all’obiettivo da misurare</a:t>
            </a:r>
          </a:p>
          <a:p>
            <a:pPr marL="900113" indent="-357188" algn="just">
              <a:lnSpc>
                <a:spcPts val="2000"/>
              </a:lnSpc>
              <a:buClr>
                <a:schemeClr val="accent5"/>
              </a:buClr>
              <a:buFont typeface="Wingdings" pitchFamily="2" charset="2"/>
              <a:buChar char="q"/>
            </a:pPr>
            <a:r>
              <a:rPr lang="it-IT" sz="1300" b="1" dirty="0">
                <a:solidFill>
                  <a:schemeClr val="accent5"/>
                </a:solidFill>
                <a:cs typeface="Times New Roman" pitchFamily="18" charset="0"/>
              </a:rPr>
              <a:t>Specifico</a:t>
            </a:r>
            <a:r>
              <a:rPr lang="it-IT" sz="1300" dirty="0">
                <a:solidFill>
                  <a:schemeClr val="accent5"/>
                </a:solidFill>
                <a:cs typeface="Times New Roman" pitchFamily="18" charset="0"/>
              </a:rPr>
              <a:t> 	</a:t>
            </a:r>
            <a:r>
              <a:rPr lang="it-IT" sz="1300" dirty="0">
                <a:cs typeface="Times New Roman" pitchFamily="18" charset="0"/>
              </a:rPr>
              <a:t>rispetto all’oggetto da misurare</a:t>
            </a:r>
          </a:p>
          <a:p>
            <a:pPr marL="900113" indent="-357188" algn="just">
              <a:lnSpc>
                <a:spcPts val="2000"/>
              </a:lnSpc>
              <a:buClr>
                <a:schemeClr val="accent5"/>
              </a:buClr>
              <a:buFont typeface="Wingdings" pitchFamily="2" charset="2"/>
              <a:buChar char="q"/>
            </a:pPr>
            <a:r>
              <a:rPr lang="it-IT" sz="1300" b="1" dirty="0">
                <a:solidFill>
                  <a:schemeClr val="accent5"/>
                </a:solidFill>
                <a:cs typeface="Times New Roman" pitchFamily="18" charset="0"/>
              </a:rPr>
              <a:t>Attendibile</a:t>
            </a:r>
            <a:r>
              <a:rPr lang="it-IT" sz="1300" b="1" dirty="0">
                <a:solidFill>
                  <a:schemeClr val="accent5">
                    <a:lumMod val="60000"/>
                    <a:lumOff val="40000"/>
                  </a:schemeClr>
                </a:solidFill>
                <a:cs typeface="Times New Roman" pitchFamily="18" charset="0"/>
              </a:rPr>
              <a:t> 	</a:t>
            </a:r>
            <a:r>
              <a:rPr lang="it-IT" sz="1300" dirty="0">
                <a:cs typeface="Times New Roman" pitchFamily="18" charset="0"/>
              </a:rPr>
              <a:t>in quanto proviene da una fonte di dati affidabile</a:t>
            </a:r>
          </a:p>
          <a:p>
            <a:pPr marL="900113" indent="-357188" algn="just">
              <a:lnSpc>
                <a:spcPts val="2000"/>
              </a:lnSpc>
              <a:buClr>
                <a:schemeClr val="accent5"/>
              </a:buClr>
              <a:buFont typeface="Wingdings" pitchFamily="2" charset="2"/>
              <a:buChar char="q"/>
            </a:pPr>
            <a:r>
              <a:rPr lang="it-IT" sz="1300" b="1" dirty="0">
                <a:solidFill>
                  <a:schemeClr val="accent5"/>
                </a:solidFill>
                <a:cs typeface="Times New Roman" pitchFamily="18" charset="0"/>
              </a:rPr>
              <a:t>Pratico </a:t>
            </a:r>
          </a:p>
          <a:p>
            <a:pPr marL="900113" indent="-357188" algn="just">
              <a:lnSpc>
                <a:spcPts val="2000"/>
              </a:lnSpc>
              <a:buClr>
                <a:schemeClr val="accent5"/>
              </a:buClr>
              <a:buFont typeface="Wingdings" pitchFamily="2" charset="2"/>
              <a:buChar char="q"/>
            </a:pPr>
            <a:r>
              <a:rPr lang="it-IT" sz="1300" b="1" dirty="0">
                <a:solidFill>
                  <a:schemeClr val="accent5"/>
                </a:solidFill>
                <a:cs typeface="Times New Roman" pitchFamily="18" charset="0"/>
              </a:rPr>
              <a:t>Monitorabile nel tempo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0"/>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86808" cy="461665"/>
          </a:xfrm>
          <a:prstGeom prst="rect">
            <a:avLst/>
          </a:prstGeom>
          <a:noFill/>
        </p:spPr>
        <p:txBody>
          <a:bodyPr wrap="square" rtlCol="0">
            <a:spAutoFit/>
          </a:bodyPr>
          <a:lstStyle/>
          <a:p>
            <a:r>
              <a:rPr lang="it-IT" sz="2400" b="1" dirty="0">
                <a:solidFill>
                  <a:schemeClr val="bg1"/>
                </a:solidFill>
                <a:cs typeface="Times New Roman" pitchFamily="18" charset="0"/>
              </a:rPr>
              <a:t>Il processo di misurazione dell’impatto: esempi - sanità</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16</a:t>
            </a:fld>
            <a:endParaRPr lang="it-IT" b="1" dirty="0">
              <a:solidFill>
                <a:srgbClr val="92D050"/>
              </a:solidFill>
              <a:latin typeface="Times New Roman" pitchFamily="18" charset="0"/>
              <a:cs typeface="Times New Roman" pitchFamily="18" charset="0"/>
            </a:endParaRPr>
          </a:p>
        </p:txBody>
      </p:sp>
      <p:grpSp>
        <p:nvGrpSpPr>
          <p:cNvPr id="2" name="Gruppo 8"/>
          <p:cNvGrpSpPr/>
          <p:nvPr/>
        </p:nvGrpSpPr>
        <p:grpSpPr>
          <a:xfrm>
            <a:off x="8072462" y="6246000"/>
            <a:ext cx="612397" cy="342900"/>
            <a:chOff x="8208000" y="6246000"/>
            <a:chExt cx="612397" cy="342900"/>
          </a:xfrm>
        </p:grpSpPr>
        <p:pic>
          <p:nvPicPr>
            <p:cNvPr id="10" name="Picture 2"/>
            <p:cNvPicPr>
              <a:picLocks noChangeAspect="1" noChangeArrowheads="1"/>
            </p:cNvPicPr>
            <p:nvPr/>
          </p:nvPicPr>
          <p:blipFill>
            <a:blip r:embed="rId3"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1029" name="Picture 5"/>
          <p:cNvPicPr>
            <a:picLocks noChangeAspect="1" noChangeArrowheads="1"/>
          </p:cNvPicPr>
          <p:nvPr/>
        </p:nvPicPr>
        <p:blipFill>
          <a:blip r:embed="rId4"/>
          <a:srcRect/>
          <a:stretch>
            <a:fillRect/>
          </a:stretch>
        </p:blipFill>
        <p:spPr bwMode="auto">
          <a:xfrm>
            <a:off x="401118" y="840853"/>
            <a:ext cx="8314286" cy="580285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2"/>
          <p:cNvPicPr>
            <a:picLocks noChangeAspect="1" noChangeArrowheads="1"/>
          </p:cNvPicPr>
          <p:nvPr/>
        </p:nvPicPr>
        <p:blipFill>
          <a:blip r:embed="rId2" cstate="print"/>
          <a:srcRect/>
          <a:stretch>
            <a:fillRect/>
          </a:stretch>
        </p:blipFill>
        <p:spPr bwMode="auto">
          <a:xfrm>
            <a:off x="8207392" y="6246624"/>
            <a:ext cx="586740" cy="342900"/>
          </a:xfrm>
          <a:prstGeom prst="rect">
            <a:avLst/>
          </a:prstGeom>
          <a:noFill/>
          <a:ln w="9525">
            <a:noFill/>
            <a:miter lim="800000"/>
            <a:headEnd/>
            <a:tailEnd/>
          </a:ln>
          <a:effectLst/>
        </p:spPr>
      </p:pic>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agenda</a:t>
            </a:r>
          </a:p>
        </p:txBody>
      </p:sp>
      <p:cxnSp>
        <p:nvCxnSpPr>
          <p:cNvPr id="8" name="Connettore 1 7"/>
          <p:cNvCxnSpPr/>
          <p:nvPr/>
        </p:nvCxnSpPr>
        <p:spPr>
          <a:xfrm rot="5400000">
            <a:off x="8676000" y="6421497"/>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Segnaposto numero diapositiva 10"/>
          <p:cNvSpPr>
            <a:spLocks noGrp="1"/>
          </p:cNvSpPr>
          <p:nvPr>
            <p:ph type="sldNum" sz="quarter" idx="12"/>
          </p:nvPr>
        </p:nvSpPr>
        <p:spPr>
          <a:xfrm>
            <a:off x="7175842" y="6346988"/>
            <a:ext cx="1877568" cy="32004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17</a:t>
            </a:fld>
            <a:endParaRPr lang="it-IT" b="1" dirty="0">
              <a:solidFill>
                <a:srgbClr val="92D050"/>
              </a:solidFill>
              <a:latin typeface="Times New Roman" pitchFamily="18" charset="0"/>
              <a:cs typeface="Times New Roman" pitchFamily="18" charset="0"/>
            </a:endParaRPr>
          </a:p>
        </p:txBody>
      </p:sp>
      <p:sp>
        <p:nvSpPr>
          <p:cNvPr id="13" name="CasellaDiTesto 12"/>
          <p:cNvSpPr txBox="1"/>
          <p:nvPr/>
        </p:nvSpPr>
        <p:spPr>
          <a:xfrm>
            <a:off x="5857884" y="5362269"/>
            <a:ext cx="2143140" cy="307777"/>
          </a:xfrm>
          <a:prstGeom prst="rect">
            <a:avLst/>
          </a:prstGeom>
          <a:noFill/>
        </p:spPr>
        <p:txBody>
          <a:bodyPr wrap="square" rtlCol="0">
            <a:spAutoFit/>
          </a:bodyPr>
          <a:lstStyle/>
          <a:p>
            <a:r>
              <a:rPr lang="it-IT" sz="1400" i="1" dirty="0">
                <a:solidFill>
                  <a:schemeClr val="bg1"/>
                </a:solidFill>
                <a:latin typeface="Lucida Sans" pitchFamily="34" charset="0"/>
              </a:rPr>
              <a:t>I risultati che contano</a:t>
            </a:r>
          </a:p>
        </p:txBody>
      </p:sp>
      <p:sp>
        <p:nvSpPr>
          <p:cNvPr id="16" name="CasellaDiTesto 15"/>
          <p:cNvSpPr txBox="1"/>
          <p:nvPr/>
        </p:nvSpPr>
        <p:spPr>
          <a:xfrm>
            <a:off x="1357290" y="1357298"/>
            <a:ext cx="6429420" cy="4031873"/>
          </a:xfrm>
          <a:prstGeom prst="rect">
            <a:avLst/>
          </a:prstGeom>
          <a:noFill/>
        </p:spPr>
        <p:txBody>
          <a:bodyPr wrap="square" rtlCol="0">
            <a:spAutoFit/>
          </a:bodyPr>
          <a:lstStyle/>
          <a:p>
            <a:pPr marL="342900" indent="-342900">
              <a:buFont typeface="+mj-lt"/>
              <a:buAutoNum type="arabicPeriod"/>
            </a:pPr>
            <a:r>
              <a:rPr lang="it-IT" sz="1600" dirty="0">
                <a:cs typeface="Times New Roman" pitchFamily="18" charset="0"/>
              </a:rPr>
              <a:t>Gli investimenti SRI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sistema SEFEA</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obiettivi di impatto sociale e la loro misurazione</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Fondo SI </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investimenti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Informazioni </a:t>
            </a:r>
          </a:p>
        </p:txBody>
      </p:sp>
      <p:sp>
        <p:nvSpPr>
          <p:cNvPr id="17" name="Rettangolo 16"/>
          <p:cNvSpPr/>
          <p:nvPr/>
        </p:nvSpPr>
        <p:spPr>
          <a:xfrm>
            <a:off x="1008000" y="3357562"/>
            <a:ext cx="3857652" cy="720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0"/>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11966" cy="430887"/>
          </a:xfrm>
          <a:prstGeom prst="rect">
            <a:avLst/>
          </a:prstGeom>
          <a:noFill/>
        </p:spPr>
        <p:txBody>
          <a:bodyPr wrap="square" rtlCol="0">
            <a:spAutoFit/>
          </a:bodyPr>
          <a:lstStyle/>
          <a:p>
            <a:r>
              <a:rPr lang="it-IT" sz="2200" b="1" dirty="0">
                <a:solidFill>
                  <a:schemeClr val="bg1"/>
                </a:solidFill>
                <a:cs typeface="Times New Roman" pitchFamily="18" charset="0"/>
              </a:rPr>
              <a:t>FONDO SI (Social Impact): </a:t>
            </a:r>
            <a:r>
              <a:rPr lang="it-IT" sz="2000" b="1" dirty="0">
                <a:solidFill>
                  <a:schemeClr val="bg1"/>
                </a:solidFill>
                <a:cs typeface="Times New Roman" pitchFamily="18" charset="0"/>
              </a:rPr>
              <a:t>la </a:t>
            </a:r>
            <a:r>
              <a:rPr lang="it-IT" sz="2000" b="1" dirty="0" err="1">
                <a:solidFill>
                  <a:schemeClr val="bg1"/>
                </a:solidFill>
                <a:cs typeface="Times New Roman" pitchFamily="18" charset="0"/>
              </a:rPr>
              <a:t>mission</a:t>
            </a:r>
            <a:endParaRPr lang="it-IT" sz="2000" b="1" dirty="0">
              <a:solidFill>
                <a:schemeClr val="bg1"/>
              </a:solidFill>
              <a:cs typeface="Times New Roman" pitchFamily="18" charset="0"/>
            </a:endParaRP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18</a:t>
            </a:fld>
            <a:endParaRPr lang="it-IT" b="1" dirty="0">
              <a:solidFill>
                <a:srgbClr val="92D050"/>
              </a:solidFill>
              <a:latin typeface="Times New Roman" pitchFamily="18" charset="0"/>
              <a:cs typeface="Times New Roman" pitchFamily="18" charset="0"/>
            </a:endParaRPr>
          </a:p>
        </p:txBody>
      </p:sp>
      <p:sp>
        <p:nvSpPr>
          <p:cNvPr id="7" name="CasellaDiTesto 6"/>
          <p:cNvSpPr txBox="1"/>
          <p:nvPr/>
        </p:nvSpPr>
        <p:spPr>
          <a:xfrm>
            <a:off x="500034" y="1000108"/>
            <a:ext cx="8286808" cy="4901342"/>
          </a:xfrm>
          <a:prstGeom prst="rect">
            <a:avLst/>
          </a:prstGeom>
          <a:noFill/>
        </p:spPr>
        <p:txBody>
          <a:bodyPr wrap="square" rtlCol="0">
            <a:spAutoFit/>
          </a:bodyPr>
          <a:lstStyle/>
          <a:p>
            <a:pPr algn="just">
              <a:lnSpc>
                <a:spcPts val="2500"/>
              </a:lnSpc>
            </a:pPr>
            <a:r>
              <a:rPr lang="it-IT" sz="1400" b="1" dirty="0">
                <a:solidFill>
                  <a:schemeClr val="accent5"/>
                </a:solidFill>
                <a:cs typeface="Times New Roman" pitchFamily="18" charset="0"/>
              </a:rPr>
              <a:t>MISSION - FONDO SI - SOCIAL IMPACT </a:t>
            </a:r>
          </a:p>
          <a:p>
            <a:pPr algn="just">
              <a:lnSpc>
                <a:spcPts val="2500"/>
              </a:lnSpc>
            </a:pPr>
            <a:r>
              <a:rPr lang="it-IT" sz="1400" dirty="0">
                <a:cs typeface="Times New Roman" pitchFamily="18" charset="0"/>
              </a:rPr>
              <a:t>Obiettivo del </a:t>
            </a:r>
            <a:r>
              <a:rPr lang="it-IT" sz="1400" b="1" dirty="0">
                <a:solidFill>
                  <a:schemeClr val="accent5"/>
                </a:solidFill>
                <a:cs typeface="Times New Roman" pitchFamily="18" charset="0"/>
              </a:rPr>
              <a:t>FONDO SI </a:t>
            </a:r>
            <a:r>
              <a:rPr lang="it-IT" sz="1400" dirty="0">
                <a:cs typeface="Times New Roman" pitchFamily="18" charset="0"/>
              </a:rPr>
              <a:t>è </a:t>
            </a:r>
            <a:r>
              <a:rPr lang="it-IT" sz="1400" b="1" dirty="0">
                <a:cs typeface="Times New Roman" pitchFamily="18" charset="0"/>
              </a:rPr>
              <a:t>“lo sviluppo di un settore di imprese capaci di fornire, in maniera sostenibile nel lungo termine, risposte adeguate ai bisogni della società generando consapevolmente un impatto sociale positivo misurabile".</a:t>
            </a:r>
          </a:p>
          <a:p>
            <a:pPr algn="just">
              <a:lnSpc>
                <a:spcPts val="2500"/>
              </a:lnSpc>
            </a:pPr>
            <a:r>
              <a:rPr lang="it-IT" sz="1400" dirty="0">
                <a:cs typeface="Times New Roman" pitchFamily="18" charset="0"/>
              </a:rPr>
              <a:t>Il </a:t>
            </a:r>
            <a:r>
              <a:rPr lang="it-IT" sz="1400" b="1" dirty="0">
                <a:solidFill>
                  <a:schemeClr val="accent5"/>
                </a:solidFill>
                <a:cs typeface="Times New Roman" pitchFamily="18" charset="0"/>
              </a:rPr>
              <a:t>FONDO SI</a:t>
            </a:r>
            <a:r>
              <a:rPr lang="it-IT" sz="1400" dirty="0">
                <a:cs typeface="Times New Roman" pitchFamily="18" charset="0"/>
              </a:rPr>
              <a:t> intende diventare in questo modo un laboratorio di imprenditorialità sociale, capace di selezionare, potenziare e </a:t>
            </a:r>
            <a:r>
              <a:rPr lang="it-IT" sz="1400" dirty="0" err="1">
                <a:cs typeface="Times New Roman" pitchFamily="18" charset="0"/>
              </a:rPr>
              <a:t>modellizzare</a:t>
            </a:r>
            <a:r>
              <a:rPr lang="it-IT" sz="1400" dirty="0">
                <a:cs typeface="Times New Roman" pitchFamily="18" charset="0"/>
              </a:rPr>
              <a:t> sistemi di produzione di beni e servizi aventi un'ottica sociale, promuovendo in tal modo quelli che saranno i futuri attori leader nell'offerta di soluzioni ai bisogni della società.</a:t>
            </a:r>
          </a:p>
          <a:p>
            <a:pPr algn="just">
              <a:lnSpc>
                <a:spcPts val="2500"/>
              </a:lnSpc>
            </a:pPr>
            <a:endParaRPr lang="it-IT" sz="1400" b="1" dirty="0">
              <a:cs typeface="Times New Roman" pitchFamily="18" charset="0"/>
            </a:endParaRPr>
          </a:p>
          <a:p>
            <a:pPr algn="just">
              <a:lnSpc>
                <a:spcPts val="2500"/>
              </a:lnSpc>
            </a:pPr>
            <a:r>
              <a:rPr lang="it-IT" sz="1400" dirty="0">
                <a:cs typeface="Times New Roman" pitchFamily="18" charset="0"/>
              </a:rPr>
              <a:t>Gli elementi caratterizzanti sono quindi:</a:t>
            </a:r>
          </a:p>
          <a:p>
            <a:pPr marL="342900" indent="-342900" algn="just">
              <a:lnSpc>
                <a:spcPts val="2500"/>
              </a:lnSpc>
              <a:buClr>
                <a:schemeClr val="accent5"/>
              </a:buClr>
              <a:buFont typeface="+mj-lt"/>
              <a:buAutoNum type="arabicPeriod"/>
            </a:pPr>
            <a:r>
              <a:rPr lang="it-IT" sz="1400" b="1" dirty="0">
                <a:solidFill>
                  <a:srgbClr val="92D050"/>
                </a:solidFill>
                <a:cs typeface="Times New Roman" pitchFamily="18" charset="0"/>
              </a:rPr>
              <a:t>Focus multisettoriale</a:t>
            </a:r>
          </a:p>
          <a:p>
            <a:pPr marL="342900" indent="-342900" algn="just">
              <a:lnSpc>
                <a:spcPts val="2500"/>
              </a:lnSpc>
              <a:buClr>
                <a:schemeClr val="accent5"/>
              </a:buClr>
              <a:buFont typeface="+mj-lt"/>
              <a:buAutoNum type="arabicPeriod"/>
            </a:pPr>
            <a:r>
              <a:rPr lang="it-IT" sz="1400" b="1" dirty="0">
                <a:solidFill>
                  <a:srgbClr val="92D050"/>
                </a:solidFill>
                <a:cs typeface="Times New Roman" pitchFamily="18" charset="0"/>
              </a:rPr>
              <a:t>Aziende target </a:t>
            </a:r>
            <a:r>
              <a:rPr lang="it-IT" sz="1400" b="1" dirty="0">
                <a:cs typeface="Times New Roman" pitchFamily="18" charset="0"/>
              </a:rPr>
              <a:t>- </a:t>
            </a:r>
            <a:r>
              <a:rPr lang="it-IT" sz="1400" dirty="0">
                <a:cs typeface="Times New Roman" pitchFamily="18" charset="0"/>
              </a:rPr>
              <a:t>imprese, organizzazioni in grado di generare utile ma con un modello imprenditoriale sostenibile. Le imprese target devono tendere a ottenere impatti sociali positivi per i loro beneficiari, garantendone la misurabilità e integrando i processi di gestione degli impatti nella cultura aziendale;</a:t>
            </a:r>
          </a:p>
          <a:p>
            <a:pPr marL="342900" indent="-342900" algn="just">
              <a:lnSpc>
                <a:spcPts val="2500"/>
              </a:lnSpc>
              <a:buClr>
                <a:schemeClr val="accent5"/>
              </a:buClr>
              <a:buFont typeface="+mj-lt"/>
              <a:buAutoNum type="arabicPeriod"/>
            </a:pPr>
            <a:r>
              <a:rPr lang="it-IT" sz="1400" b="1" dirty="0">
                <a:solidFill>
                  <a:srgbClr val="92D050"/>
                </a:solidFill>
                <a:cs typeface="Times New Roman" pitchFamily="18" charset="0"/>
              </a:rPr>
              <a:t>Implementazione di progetti che siano scalabili/replicabili. </a:t>
            </a:r>
          </a:p>
          <a:p>
            <a:pPr marL="342900" indent="-342900" algn="just">
              <a:lnSpc>
                <a:spcPts val="2500"/>
              </a:lnSpc>
            </a:pPr>
            <a:endParaRPr lang="it-IT" sz="1400" b="1" dirty="0">
              <a:cs typeface="Times New Roman" pitchFamily="18" charset="0"/>
            </a:endParaRPr>
          </a:p>
        </p:txBody>
      </p:sp>
      <p:grpSp>
        <p:nvGrpSpPr>
          <p:cNvPr id="9" name="Gruppo 8"/>
          <p:cNvGrpSpPr/>
          <p:nvPr/>
        </p:nvGrpSpPr>
        <p:grpSpPr>
          <a:xfrm>
            <a:off x="8072462" y="6246000"/>
            <a:ext cx="612397" cy="342900"/>
            <a:chOff x="8208000" y="6246000"/>
            <a:chExt cx="612397" cy="342900"/>
          </a:xfrm>
        </p:grpSpPr>
        <p:pic>
          <p:nvPicPr>
            <p:cNvPr id="10"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15370" cy="461665"/>
          </a:xfrm>
          <a:prstGeom prst="rect">
            <a:avLst/>
          </a:prstGeom>
          <a:noFill/>
        </p:spPr>
        <p:txBody>
          <a:bodyPr wrap="square" rtlCol="0">
            <a:spAutoFit/>
          </a:bodyPr>
          <a:lstStyle/>
          <a:p>
            <a:r>
              <a:rPr lang="it-IT" sz="2200" b="1" dirty="0">
                <a:solidFill>
                  <a:schemeClr val="bg1"/>
                </a:solidFill>
                <a:cs typeface="Times New Roman" pitchFamily="18" charset="0"/>
              </a:rPr>
              <a:t>FONDO SI:</a:t>
            </a:r>
            <a:r>
              <a:rPr lang="it-IT" sz="2400" b="1" dirty="0">
                <a:solidFill>
                  <a:schemeClr val="bg1"/>
                </a:solidFill>
                <a:cs typeface="Times New Roman" pitchFamily="18" charset="0"/>
              </a:rPr>
              <a:t> </a:t>
            </a:r>
            <a:r>
              <a:rPr lang="it-IT" sz="2000" b="1" dirty="0">
                <a:solidFill>
                  <a:schemeClr val="bg1"/>
                </a:solidFill>
                <a:cs typeface="Times New Roman" pitchFamily="18" charset="0"/>
              </a:rPr>
              <a:t>politiche di investimento – società target</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19</a:t>
            </a:fld>
            <a:endParaRPr lang="it-IT" b="1" dirty="0">
              <a:solidFill>
                <a:srgbClr val="92D050"/>
              </a:solidFill>
              <a:latin typeface="Times New Roman" pitchFamily="18" charset="0"/>
              <a:cs typeface="Times New Roman" pitchFamily="18" charset="0"/>
            </a:endParaRPr>
          </a:p>
        </p:txBody>
      </p:sp>
      <p:sp>
        <p:nvSpPr>
          <p:cNvPr id="7" name="CasellaDiTesto 6"/>
          <p:cNvSpPr txBox="1"/>
          <p:nvPr/>
        </p:nvSpPr>
        <p:spPr>
          <a:xfrm>
            <a:off x="500034" y="1026247"/>
            <a:ext cx="8286808" cy="4580741"/>
          </a:xfrm>
          <a:prstGeom prst="rect">
            <a:avLst/>
          </a:prstGeom>
          <a:noFill/>
        </p:spPr>
        <p:txBody>
          <a:bodyPr wrap="square" rtlCol="0">
            <a:spAutoFit/>
          </a:bodyPr>
          <a:lstStyle/>
          <a:p>
            <a:pPr algn="just">
              <a:lnSpc>
                <a:spcPts val="2500"/>
              </a:lnSpc>
            </a:pPr>
            <a:r>
              <a:rPr lang="it-IT" sz="1400" dirty="0">
                <a:cs typeface="Times New Roman" pitchFamily="18" charset="0"/>
              </a:rPr>
              <a:t>Le società target del Fondo devono avere le seguenti caratteristiche:</a:t>
            </a:r>
          </a:p>
          <a:p>
            <a:pPr algn="just">
              <a:lnSpc>
                <a:spcPts val="2500"/>
              </a:lnSpc>
            </a:pPr>
            <a:r>
              <a:rPr lang="it-IT" sz="1400" b="1" dirty="0">
                <a:solidFill>
                  <a:srgbClr val="92D050"/>
                </a:solidFill>
                <a:cs typeface="Times New Roman" pitchFamily="18" charset="0"/>
              </a:rPr>
              <a:t>Forma giuridica</a:t>
            </a:r>
            <a:r>
              <a:rPr lang="it-IT" sz="1400" dirty="0">
                <a:cs typeface="Times New Roman" pitchFamily="18" charset="0"/>
              </a:rPr>
              <a:t>: imprese sociali </a:t>
            </a:r>
            <a:r>
              <a:rPr lang="it-IT" sz="1400" dirty="0" err="1">
                <a:cs typeface="Times New Roman" pitchFamily="18" charset="0"/>
              </a:rPr>
              <a:t>ex-lege</a:t>
            </a:r>
            <a:r>
              <a:rPr lang="it-IT" sz="1400" dirty="0">
                <a:cs typeface="Times New Roman" pitchFamily="18" charset="0"/>
              </a:rPr>
              <a:t> (ivi incluse quindi cooperative sociali e loro consorzi) e altre società cooperative e di capitali che perseguano un chiaro e misurabile obiettivo sociale;</a:t>
            </a:r>
          </a:p>
          <a:p>
            <a:pPr algn="just">
              <a:lnSpc>
                <a:spcPts val="2500"/>
              </a:lnSpc>
            </a:pPr>
            <a:r>
              <a:rPr lang="it-IT" sz="1400" b="1" dirty="0">
                <a:solidFill>
                  <a:srgbClr val="92D050"/>
                </a:solidFill>
                <a:cs typeface="Times New Roman" pitchFamily="18" charset="0"/>
              </a:rPr>
              <a:t>Dimensione</a:t>
            </a:r>
            <a:r>
              <a:rPr lang="it-IT" sz="1400" dirty="0">
                <a:cs typeface="Times New Roman" pitchFamily="18" charset="0"/>
              </a:rPr>
              <a:t>: le organizzazioni candidate devono rispettare i limiti dimensionali previsti per le piccole e medie imprese ovvero avere meno di 500 dipendenti, senza limiti di fatturato;</a:t>
            </a:r>
          </a:p>
          <a:p>
            <a:pPr algn="just">
              <a:lnSpc>
                <a:spcPts val="2500"/>
              </a:lnSpc>
            </a:pPr>
            <a:r>
              <a:rPr lang="it-IT" sz="1400" b="1" dirty="0">
                <a:solidFill>
                  <a:srgbClr val="92D050"/>
                </a:solidFill>
                <a:cs typeface="Times New Roman" pitchFamily="18" charset="0"/>
              </a:rPr>
              <a:t>Tipologia di progetti</a:t>
            </a:r>
            <a:r>
              <a:rPr lang="it-IT" sz="1400" dirty="0">
                <a:cs typeface="Times New Roman" pitchFamily="18" charset="0"/>
              </a:rPr>
              <a:t>: operazioni di espansione aziendale, consolidamento o </a:t>
            </a:r>
            <a:r>
              <a:rPr lang="it-IT" sz="1400" dirty="0" err="1">
                <a:cs typeface="Times New Roman" pitchFamily="18" charset="0"/>
              </a:rPr>
              <a:t>riorientamento</a:t>
            </a:r>
            <a:r>
              <a:rPr lang="it-IT" sz="1400" dirty="0">
                <a:cs typeface="Times New Roman" pitchFamily="18" charset="0"/>
              </a:rPr>
              <a:t> delle attività, fusioni e acquisizioni; </a:t>
            </a:r>
          </a:p>
          <a:p>
            <a:pPr algn="just">
              <a:lnSpc>
                <a:spcPts val="2500"/>
              </a:lnSpc>
            </a:pPr>
            <a:r>
              <a:rPr lang="it-IT" sz="1400" b="1" dirty="0">
                <a:solidFill>
                  <a:srgbClr val="92D050"/>
                </a:solidFill>
                <a:cs typeface="Times New Roman" pitchFamily="18" charset="0"/>
              </a:rPr>
              <a:t>Sostenibilità</a:t>
            </a:r>
            <a:r>
              <a:rPr lang="it-IT" sz="1400" dirty="0">
                <a:cs typeface="Times New Roman" pitchFamily="18" charset="0"/>
              </a:rPr>
              <a:t>: i progetti finanziati devono essere economicamente e finanziariamente sostenibili;</a:t>
            </a:r>
          </a:p>
          <a:p>
            <a:pPr algn="just">
              <a:lnSpc>
                <a:spcPts val="2500"/>
              </a:lnSpc>
            </a:pPr>
            <a:r>
              <a:rPr lang="it-IT" sz="1400" b="1" dirty="0">
                <a:solidFill>
                  <a:srgbClr val="92D050"/>
                </a:solidFill>
                <a:cs typeface="Times New Roman" pitchFamily="18" charset="0"/>
              </a:rPr>
              <a:t>Localizzazione</a:t>
            </a:r>
            <a:r>
              <a:rPr lang="it-IT" sz="1400" dirty="0">
                <a:solidFill>
                  <a:srgbClr val="92D050"/>
                </a:solidFill>
                <a:cs typeface="Times New Roman" pitchFamily="18" charset="0"/>
              </a:rPr>
              <a:t>: </a:t>
            </a:r>
            <a:r>
              <a:rPr lang="it-IT" sz="1400" dirty="0">
                <a:cs typeface="Times New Roman" pitchFamily="18" charset="0"/>
              </a:rPr>
              <a:t>esclusivamente in Italia.</a:t>
            </a:r>
          </a:p>
          <a:p>
            <a:pPr algn="just">
              <a:lnSpc>
                <a:spcPts val="2500"/>
              </a:lnSpc>
            </a:pPr>
            <a:endParaRPr lang="it-IT" sz="1400" dirty="0">
              <a:cs typeface="Times New Roman" pitchFamily="18" charset="0"/>
            </a:endParaRPr>
          </a:p>
          <a:p>
            <a:pPr algn="just">
              <a:lnSpc>
                <a:spcPts val="2500"/>
              </a:lnSpc>
            </a:pPr>
            <a:r>
              <a:rPr lang="it-IT" sz="1400" dirty="0">
                <a:cs typeface="Times New Roman" pitchFamily="18" charset="0"/>
              </a:rPr>
              <a:t>Il Fondo punta a sostenere le imprese che operano nei seguenti settori: </a:t>
            </a:r>
          </a:p>
          <a:p>
            <a:pPr algn="just">
              <a:lnSpc>
                <a:spcPts val="2500"/>
              </a:lnSpc>
            </a:pPr>
            <a:r>
              <a:rPr lang="it-IT" sz="1400" dirty="0">
                <a:cs typeface="Times New Roman" pitchFamily="18" charset="0"/>
              </a:rPr>
              <a:t>Istruzione ed educazione		Salute e benessere		Produzione alimentare sostenibile</a:t>
            </a:r>
          </a:p>
          <a:p>
            <a:pPr algn="just">
              <a:lnSpc>
                <a:spcPts val="2500"/>
              </a:lnSpc>
            </a:pPr>
            <a:r>
              <a:rPr lang="it-IT" sz="1400" dirty="0">
                <a:cs typeface="Times New Roman" pitchFamily="18" charset="0"/>
              </a:rPr>
              <a:t>Servizi di residenzialità sociale	Efficienza e produzione energetica 	Gestione e riciclo dei rifiuti</a:t>
            </a:r>
          </a:p>
          <a:p>
            <a:pPr algn="just">
              <a:lnSpc>
                <a:spcPts val="2500"/>
              </a:lnSpc>
            </a:pPr>
            <a:r>
              <a:rPr lang="it-IT" sz="1400" dirty="0" err="1">
                <a:cs typeface="Times New Roman" pitchFamily="18" charset="0"/>
              </a:rPr>
              <a:t>Microfinanza</a:t>
            </a:r>
            <a:r>
              <a:rPr lang="it-IT" sz="1400" dirty="0">
                <a:cs typeface="Times New Roman" pitchFamily="18" charset="0"/>
              </a:rPr>
              <a:t>		Turismo sociale e sostenibile	Mobilità sostenibile</a:t>
            </a:r>
          </a:p>
        </p:txBody>
      </p:sp>
      <p:grpSp>
        <p:nvGrpSpPr>
          <p:cNvPr id="9" name="Gruppo 8"/>
          <p:cNvGrpSpPr/>
          <p:nvPr/>
        </p:nvGrpSpPr>
        <p:grpSpPr>
          <a:xfrm>
            <a:off x="8072462" y="6246000"/>
            <a:ext cx="612397" cy="342900"/>
            <a:chOff x="8208000" y="6246000"/>
            <a:chExt cx="612397" cy="342900"/>
          </a:xfrm>
        </p:grpSpPr>
        <p:pic>
          <p:nvPicPr>
            <p:cNvPr id="10"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0"/>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8207392" y="6246624"/>
            <a:ext cx="586740" cy="342900"/>
          </a:xfrm>
          <a:prstGeom prst="rect">
            <a:avLst/>
          </a:prstGeom>
          <a:noFill/>
          <a:ln w="9525">
            <a:noFill/>
            <a:miter lim="800000"/>
            <a:headEnd/>
            <a:tailEnd/>
          </a:ln>
          <a:effectLst/>
        </p:spPr>
      </p:pic>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agenda</a:t>
            </a:r>
          </a:p>
        </p:txBody>
      </p:sp>
      <p:cxnSp>
        <p:nvCxnSpPr>
          <p:cNvPr id="8" name="Connettore 1 7"/>
          <p:cNvCxnSpPr/>
          <p:nvPr/>
        </p:nvCxnSpPr>
        <p:spPr>
          <a:xfrm rot="5400000">
            <a:off x="8676000" y="6421497"/>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Segnaposto numero diapositiva 10"/>
          <p:cNvSpPr>
            <a:spLocks noGrp="1"/>
          </p:cNvSpPr>
          <p:nvPr>
            <p:ph type="sldNum" sz="quarter" idx="12"/>
          </p:nvPr>
        </p:nvSpPr>
        <p:spPr>
          <a:xfrm>
            <a:off x="7175842" y="6346988"/>
            <a:ext cx="1877568" cy="32004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a:t>
            </a:fld>
            <a:endParaRPr lang="it-IT" b="1" dirty="0">
              <a:solidFill>
                <a:srgbClr val="92D050"/>
              </a:solidFill>
              <a:latin typeface="Times New Roman" pitchFamily="18" charset="0"/>
              <a:cs typeface="Times New Roman" pitchFamily="18" charset="0"/>
            </a:endParaRPr>
          </a:p>
        </p:txBody>
      </p:sp>
      <p:sp>
        <p:nvSpPr>
          <p:cNvPr id="16" name="CasellaDiTesto 15"/>
          <p:cNvSpPr txBox="1"/>
          <p:nvPr/>
        </p:nvSpPr>
        <p:spPr>
          <a:xfrm>
            <a:off x="1368000" y="1368000"/>
            <a:ext cx="6429420" cy="4031873"/>
          </a:xfrm>
          <a:prstGeom prst="rect">
            <a:avLst/>
          </a:prstGeom>
          <a:noFill/>
        </p:spPr>
        <p:txBody>
          <a:bodyPr wrap="square" rtlCol="0">
            <a:spAutoFit/>
          </a:bodyPr>
          <a:lstStyle/>
          <a:p>
            <a:pPr marL="342900" indent="-342900">
              <a:buFont typeface="+mj-lt"/>
              <a:buAutoNum type="arabicPeriod"/>
            </a:pPr>
            <a:r>
              <a:rPr lang="it-IT" sz="1600" dirty="0">
                <a:cs typeface="Times New Roman" pitchFamily="18" charset="0"/>
              </a:rPr>
              <a:t>Gli investimenti SRI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sistema SEFEA</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obiettivi di impatto sociale e la loro misurazione</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Fondo SI </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investimenti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Informazioni </a:t>
            </a:r>
          </a:p>
        </p:txBody>
      </p:sp>
      <p:sp>
        <p:nvSpPr>
          <p:cNvPr id="17" name="Rettangolo 16"/>
          <p:cNvSpPr/>
          <p:nvPr/>
        </p:nvSpPr>
        <p:spPr>
          <a:xfrm>
            <a:off x="1008000" y="1188000"/>
            <a:ext cx="3857652" cy="720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15370" cy="461665"/>
          </a:xfrm>
          <a:prstGeom prst="rect">
            <a:avLst/>
          </a:prstGeom>
          <a:noFill/>
        </p:spPr>
        <p:txBody>
          <a:bodyPr wrap="square" rtlCol="0">
            <a:spAutoFit/>
          </a:bodyPr>
          <a:lstStyle/>
          <a:p>
            <a:r>
              <a:rPr lang="it-IT" sz="2200" b="1" dirty="0">
                <a:solidFill>
                  <a:schemeClr val="bg1"/>
                </a:solidFill>
                <a:cs typeface="Times New Roman" pitchFamily="18" charset="0"/>
              </a:rPr>
              <a:t>FONDO SI:</a:t>
            </a:r>
            <a:r>
              <a:rPr lang="it-IT" sz="2400" b="1" dirty="0">
                <a:solidFill>
                  <a:schemeClr val="bg1"/>
                </a:solidFill>
                <a:cs typeface="Times New Roman" pitchFamily="18" charset="0"/>
              </a:rPr>
              <a:t> </a:t>
            </a:r>
            <a:r>
              <a:rPr lang="it-IT" sz="2000" b="1" dirty="0">
                <a:solidFill>
                  <a:schemeClr val="bg1"/>
                </a:solidFill>
                <a:cs typeface="Times New Roman" pitchFamily="18" charset="0"/>
              </a:rPr>
              <a:t>processo di investimento (1/2)</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20</a:t>
            </a:fld>
            <a:endParaRPr lang="it-IT" b="1" dirty="0">
              <a:solidFill>
                <a:srgbClr val="92D050"/>
              </a:solidFill>
              <a:latin typeface="Times New Roman" pitchFamily="18" charset="0"/>
              <a:cs typeface="Times New Roman" pitchFamily="18" charset="0"/>
            </a:endParaRPr>
          </a:p>
        </p:txBody>
      </p:sp>
      <p:grpSp>
        <p:nvGrpSpPr>
          <p:cNvPr id="2" name="Gruppo 8"/>
          <p:cNvGrpSpPr/>
          <p:nvPr/>
        </p:nvGrpSpPr>
        <p:grpSpPr>
          <a:xfrm>
            <a:off x="8072462" y="6246000"/>
            <a:ext cx="612397" cy="342900"/>
            <a:chOff x="8208000" y="6246000"/>
            <a:chExt cx="612397" cy="342900"/>
          </a:xfrm>
        </p:grpSpPr>
        <p:pic>
          <p:nvPicPr>
            <p:cNvPr id="10"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aphicFrame>
        <p:nvGraphicFramePr>
          <p:cNvPr id="16" name="Diagramma 15"/>
          <p:cNvGraphicFramePr/>
          <p:nvPr/>
        </p:nvGraphicFramePr>
        <p:xfrm>
          <a:off x="357158" y="1142984"/>
          <a:ext cx="8501122"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15370" cy="461665"/>
          </a:xfrm>
          <a:prstGeom prst="rect">
            <a:avLst/>
          </a:prstGeom>
          <a:noFill/>
        </p:spPr>
        <p:txBody>
          <a:bodyPr wrap="square" rtlCol="0">
            <a:spAutoFit/>
          </a:bodyPr>
          <a:lstStyle/>
          <a:p>
            <a:r>
              <a:rPr lang="it-IT" sz="2200" b="1" dirty="0">
                <a:solidFill>
                  <a:schemeClr val="bg1"/>
                </a:solidFill>
                <a:cs typeface="Times New Roman" pitchFamily="18" charset="0"/>
              </a:rPr>
              <a:t>FONDO SI:</a:t>
            </a:r>
            <a:r>
              <a:rPr lang="it-IT" sz="2400" b="1" dirty="0">
                <a:solidFill>
                  <a:schemeClr val="bg1"/>
                </a:solidFill>
                <a:cs typeface="Times New Roman" pitchFamily="18" charset="0"/>
              </a:rPr>
              <a:t> </a:t>
            </a:r>
            <a:r>
              <a:rPr lang="it-IT" sz="2000" b="1" dirty="0">
                <a:solidFill>
                  <a:schemeClr val="bg1"/>
                </a:solidFill>
                <a:cs typeface="Times New Roman" pitchFamily="18" charset="0"/>
              </a:rPr>
              <a:t>processo di investimento (2/</a:t>
            </a:r>
            <a:r>
              <a:rPr lang="it-IT" sz="2000" b="1" dirty="0" err="1">
                <a:solidFill>
                  <a:schemeClr val="bg1"/>
                </a:solidFill>
                <a:cs typeface="Times New Roman" pitchFamily="18" charset="0"/>
              </a:rPr>
              <a:t>2</a:t>
            </a:r>
            <a:r>
              <a:rPr lang="it-IT" sz="2000" b="1" dirty="0">
                <a:solidFill>
                  <a:schemeClr val="bg1"/>
                </a:solidFill>
                <a:cs typeface="Times New Roman" pitchFamily="18" charset="0"/>
              </a:rPr>
              <a:t>)</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21</a:t>
            </a:fld>
            <a:endParaRPr lang="it-IT" b="1" dirty="0">
              <a:solidFill>
                <a:srgbClr val="92D050"/>
              </a:solidFill>
              <a:latin typeface="Times New Roman" pitchFamily="18" charset="0"/>
              <a:cs typeface="Times New Roman" pitchFamily="18" charset="0"/>
            </a:endParaRPr>
          </a:p>
        </p:txBody>
      </p:sp>
      <p:grpSp>
        <p:nvGrpSpPr>
          <p:cNvPr id="2" name="Gruppo 8"/>
          <p:cNvGrpSpPr/>
          <p:nvPr/>
        </p:nvGrpSpPr>
        <p:grpSpPr>
          <a:xfrm>
            <a:off x="8072462" y="6246000"/>
            <a:ext cx="612397" cy="342900"/>
            <a:chOff x="8208000" y="6246000"/>
            <a:chExt cx="612397" cy="342900"/>
          </a:xfrm>
        </p:grpSpPr>
        <p:pic>
          <p:nvPicPr>
            <p:cNvPr id="10"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9" name="object 5"/>
          <p:cNvSpPr txBox="1"/>
          <p:nvPr/>
        </p:nvSpPr>
        <p:spPr>
          <a:xfrm>
            <a:off x="428596" y="785794"/>
            <a:ext cx="8215370" cy="5461110"/>
          </a:xfrm>
          <a:prstGeom prst="rect">
            <a:avLst/>
          </a:prstGeom>
        </p:spPr>
        <p:txBody>
          <a:bodyPr vert="horz" wrap="square" lIns="0" tIns="13335" rIns="0" bIns="0" rtlCol="0">
            <a:spAutoFit/>
          </a:bodyPr>
          <a:lstStyle/>
          <a:p>
            <a:pPr>
              <a:lnSpc>
                <a:spcPct val="100000"/>
              </a:lnSpc>
              <a:spcBef>
                <a:spcPts val="105"/>
              </a:spcBef>
            </a:pPr>
            <a:r>
              <a:rPr lang="it-IT" sz="1400" spc="-5" dirty="0">
                <a:solidFill>
                  <a:schemeClr val="accent5"/>
                </a:solidFill>
                <a:cs typeface="Verdana"/>
              </a:rPr>
              <a:t>Articolazione del </a:t>
            </a:r>
            <a:r>
              <a:rPr sz="1400">
                <a:solidFill>
                  <a:schemeClr val="accent5"/>
                </a:solidFill>
                <a:cs typeface="Verdana"/>
              </a:rPr>
              <a:t>processo </a:t>
            </a:r>
            <a:r>
              <a:rPr sz="1400" spc="5" dirty="0">
                <a:solidFill>
                  <a:schemeClr val="accent5"/>
                </a:solidFill>
                <a:cs typeface="Verdana"/>
              </a:rPr>
              <a:t>di </a:t>
            </a:r>
            <a:r>
              <a:rPr sz="1400" dirty="0">
                <a:solidFill>
                  <a:schemeClr val="accent5"/>
                </a:solidFill>
                <a:cs typeface="Verdana"/>
              </a:rPr>
              <a:t>investimento del </a:t>
            </a:r>
            <a:r>
              <a:rPr sz="1400">
                <a:solidFill>
                  <a:schemeClr val="accent5"/>
                </a:solidFill>
                <a:cs typeface="Verdana"/>
              </a:rPr>
              <a:t>Fondo </a:t>
            </a:r>
            <a:r>
              <a:rPr lang="it-IT" sz="1400" spc="-10" dirty="0">
                <a:solidFill>
                  <a:schemeClr val="accent5"/>
                </a:solidFill>
                <a:cs typeface="Verdana"/>
              </a:rPr>
              <a:t>SI</a:t>
            </a:r>
            <a:r>
              <a:rPr sz="1400">
                <a:solidFill>
                  <a:schemeClr val="accent5"/>
                </a:solidFill>
                <a:cs typeface="Verdana"/>
              </a:rPr>
              <a:t>:</a:t>
            </a:r>
          </a:p>
          <a:p>
            <a:pPr marL="352425" marR="5715" indent="-352425">
              <a:lnSpc>
                <a:spcPts val="2300"/>
              </a:lnSpc>
              <a:spcBef>
                <a:spcPts val="1000"/>
              </a:spcBef>
              <a:buClr>
                <a:schemeClr val="accent5">
                  <a:lumMod val="60000"/>
                  <a:lumOff val="40000"/>
                </a:schemeClr>
              </a:buClr>
              <a:buFont typeface="Wingdings" pitchFamily="2" charset="2"/>
              <a:buChar char="q"/>
              <a:tabLst>
                <a:tab pos="354013" algn="l"/>
              </a:tabLst>
            </a:pPr>
            <a:r>
              <a:rPr sz="1400" spc="-5">
                <a:cs typeface="Verdana"/>
              </a:rPr>
              <a:t>il </a:t>
            </a:r>
            <a:r>
              <a:rPr sz="1400" i="1" spc="-5" dirty="0">
                <a:cs typeface="Verdana"/>
              </a:rPr>
              <a:t>team </a:t>
            </a:r>
            <a:r>
              <a:rPr sz="1400">
                <a:cs typeface="Verdana"/>
              </a:rPr>
              <a:t>di </a:t>
            </a:r>
            <a:r>
              <a:rPr sz="1400" spc="-5">
                <a:cs typeface="Verdana"/>
              </a:rPr>
              <a:t>gestione </a:t>
            </a:r>
            <a:r>
              <a:rPr sz="1400" spc="-5" dirty="0">
                <a:cs typeface="Verdana"/>
              </a:rPr>
              <a:t>individua, analizza, valuta </a:t>
            </a:r>
            <a:r>
              <a:rPr sz="1400" dirty="0">
                <a:cs typeface="Verdana"/>
              </a:rPr>
              <a:t>e </a:t>
            </a:r>
            <a:r>
              <a:rPr sz="1400" spc="-5" dirty="0">
                <a:cs typeface="Verdana"/>
              </a:rPr>
              <a:t>definisce </a:t>
            </a:r>
            <a:r>
              <a:rPr sz="1400" dirty="0">
                <a:cs typeface="Verdana"/>
              </a:rPr>
              <a:t>in </a:t>
            </a:r>
            <a:r>
              <a:rPr sz="1400" spc="-5" dirty="0">
                <a:cs typeface="Verdana"/>
              </a:rPr>
              <a:t>via  preliminare </a:t>
            </a:r>
            <a:r>
              <a:rPr sz="1400" dirty="0">
                <a:cs typeface="Verdana"/>
              </a:rPr>
              <a:t>le possibili </a:t>
            </a:r>
            <a:r>
              <a:rPr sz="1400" spc="-5" dirty="0">
                <a:cs typeface="Verdana"/>
              </a:rPr>
              <a:t>operazioni </a:t>
            </a:r>
            <a:r>
              <a:rPr sz="1400" dirty="0">
                <a:cs typeface="Verdana"/>
              </a:rPr>
              <a:t>di </a:t>
            </a:r>
            <a:r>
              <a:rPr sz="1400" spc="-5" dirty="0">
                <a:cs typeface="Verdana"/>
              </a:rPr>
              <a:t>investimento </a:t>
            </a:r>
            <a:r>
              <a:rPr sz="1400" dirty="0">
                <a:cs typeface="Verdana"/>
              </a:rPr>
              <a:t>in </a:t>
            </a:r>
            <a:r>
              <a:rPr sz="1400" spc="-5">
                <a:cs typeface="Verdana"/>
              </a:rPr>
              <a:t>aziende </a:t>
            </a:r>
            <a:r>
              <a:rPr lang="it-IT" sz="1400" spc="-5" dirty="0">
                <a:cs typeface="Verdana"/>
              </a:rPr>
              <a:t>target</a:t>
            </a:r>
            <a:r>
              <a:rPr sz="1400">
                <a:cs typeface="Verdana"/>
              </a:rPr>
              <a:t>;</a:t>
            </a:r>
          </a:p>
          <a:p>
            <a:pPr marL="352425" marR="5715" indent="-352425" algn="just">
              <a:lnSpc>
                <a:spcPts val="2300"/>
              </a:lnSpc>
              <a:spcBef>
                <a:spcPts val="600"/>
              </a:spcBef>
              <a:buClr>
                <a:schemeClr val="accent5">
                  <a:lumMod val="60000"/>
                  <a:lumOff val="40000"/>
                </a:schemeClr>
              </a:buClr>
              <a:buFont typeface="Wingdings" pitchFamily="2" charset="2"/>
              <a:buChar char="q"/>
              <a:tabLst>
                <a:tab pos="354013" algn="l"/>
              </a:tabLst>
            </a:pPr>
            <a:r>
              <a:rPr sz="1400" dirty="0">
                <a:cs typeface="Verdana"/>
              </a:rPr>
              <a:t>la possibile </a:t>
            </a:r>
            <a:r>
              <a:rPr sz="1400" spc="-5" dirty="0">
                <a:cs typeface="Verdana"/>
              </a:rPr>
              <a:t>operazione </a:t>
            </a:r>
            <a:r>
              <a:rPr sz="1400" dirty="0">
                <a:cs typeface="Verdana"/>
              </a:rPr>
              <a:t>di </a:t>
            </a:r>
            <a:r>
              <a:rPr sz="1400" spc="-5" dirty="0">
                <a:cs typeface="Verdana"/>
              </a:rPr>
              <a:t>investimento viene portata all’attenzione della funzione </a:t>
            </a:r>
            <a:r>
              <a:rPr sz="1400" dirty="0">
                <a:cs typeface="Verdana"/>
              </a:rPr>
              <a:t>di </a:t>
            </a:r>
            <a:r>
              <a:rPr sz="1400" i="1" spc="-5" dirty="0">
                <a:cs typeface="Verdana"/>
              </a:rPr>
              <a:t>risk management </a:t>
            </a:r>
            <a:r>
              <a:rPr sz="1400" dirty="0">
                <a:cs typeface="Verdana"/>
              </a:rPr>
              <a:t>e </a:t>
            </a:r>
            <a:r>
              <a:rPr sz="1400" spc="-5" dirty="0">
                <a:cs typeface="Verdana"/>
              </a:rPr>
              <a:t>del </a:t>
            </a:r>
            <a:r>
              <a:rPr sz="1400" spc="-5">
                <a:cs typeface="Verdana"/>
              </a:rPr>
              <a:t>Comitato  </a:t>
            </a:r>
            <a:r>
              <a:rPr lang="it-IT" sz="1400" spc="-5" dirty="0">
                <a:cs typeface="Verdana"/>
              </a:rPr>
              <a:t>di Investimenti</a:t>
            </a:r>
            <a:r>
              <a:rPr sz="1400" spc="-5">
                <a:cs typeface="Verdana"/>
              </a:rPr>
              <a:t>; </a:t>
            </a:r>
            <a:r>
              <a:rPr sz="1400" spc="-5" dirty="0">
                <a:cs typeface="Verdana"/>
              </a:rPr>
              <a:t>quest’ultimo </a:t>
            </a:r>
            <a:r>
              <a:rPr sz="1400" dirty="0">
                <a:cs typeface="Verdana"/>
              </a:rPr>
              <a:t>esprime </a:t>
            </a:r>
            <a:r>
              <a:rPr sz="1400" spc="-5" dirty="0">
                <a:cs typeface="Verdana"/>
              </a:rPr>
              <a:t>un </a:t>
            </a:r>
            <a:r>
              <a:rPr sz="1400" spc="-5">
                <a:cs typeface="Verdana"/>
              </a:rPr>
              <a:t>parere </a:t>
            </a:r>
            <a:r>
              <a:rPr sz="1400">
                <a:cs typeface="Verdana"/>
              </a:rPr>
              <a:t>e </a:t>
            </a:r>
            <a:r>
              <a:rPr sz="1400" dirty="0">
                <a:cs typeface="Verdana"/>
              </a:rPr>
              <a:t>fornisce al </a:t>
            </a:r>
            <a:r>
              <a:rPr sz="1400" i="1" spc="-5" dirty="0">
                <a:cs typeface="Verdana"/>
              </a:rPr>
              <a:t>team </a:t>
            </a:r>
            <a:r>
              <a:rPr sz="1400" spc="-5" dirty="0">
                <a:cs typeface="Verdana"/>
              </a:rPr>
              <a:t>spunti,  </a:t>
            </a:r>
            <a:r>
              <a:rPr sz="1400" dirty="0">
                <a:cs typeface="Verdana"/>
              </a:rPr>
              <a:t>suggerimenti, modifiche e </a:t>
            </a:r>
            <a:r>
              <a:rPr sz="1400" spc="-5" dirty="0">
                <a:cs typeface="Verdana"/>
              </a:rPr>
              <a:t>integrazioni </a:t>
            </a:r>
            <a:r>
              <a:rPr sz="1400" dirty="0">
                <a:cs typeface="Verdana"/>
              </a:rPr>
              <a:t>all’ipotesi di</a:t>
            </a:r>
            <a:r>
              <a:rPr sz="1400" spc="-100" dirty="0">
                <a:cs typeface="Verdana"/>
              </a:rPr>
              <a:t> </a:t>
            </a:r>
            <a:r>
              <a:rPr sz="1400" dirty="0">
                <a:cs typeface="Verdana"/>
              </a:rPr>
              <a:t>investimento;</a:t>
            </a:r>
            <a:endParaRPr sz="1400">
              <a:cs typeface="Verdana"/>
            </a:endParaRPr>
          </a:p>
          <a:p>
            <a:pPr marL="352425" marR="5080" indent="-352425" algn="just">
              <a:lnSpc>
                <a:spcPts val="2300"/>
              </a:lnSpc>
              <a:spcBef>
                <a:spcPts val="600"/>
              </a:spcBef>
              <a:buClr>
                <a:schemeClr val="accent5">
                  <a:lumMod val="60000"/>
                  <a:lumOff val="40000"/>
                </a:schemeClr>
              </a:buClr>
              <a:buFont typeface="Wingdings" pitchFamily="2" charset="2"/>
              <a:buChar char="q"/>
              <a:tabLst>
                <a:tab pos="354013" algn="l"/>
              </a:tabLst>
            </a:pPr>
            <a:r>
              <a:rPr sz="1400" spc="-5" dirty="0">
                <a:cs typeface="Verdana"/>
              </a:rPr>
              <a:t>il </a:t>
            </a:r>
            <a:r>
              <a:rPr sz="1400" i="1" spc="-5" dirty="0">
                <a:cs typeface="Verdana"/>
              </a:rPr>
              <a:t>team </a:t>
            </a:r>
            <a:r>
              <a:rPr sz="1400" dirty="0">
                <a:cs typeface="Verdana"/>
              </a:rPr>
              <a:t>di </a:t>
            </a:r>
            <a:r>
              <a:rPr sz="1400" spc="-5" dirty="0">
                <a:cs typeface="Verdana"/>
              </a:rPr>
              <a:t>gestione porta l’ipotesi </a:t>
            </a:r>
            <a:r>
              <a:rPr sz="1400" dirty="0">
                <a:cs typeface="Verdana"/>
              </a:rPr>
              <a:t>di </a:t>
            </a:r>
            <a:r>
              <a:rPr sz="1400" spc="-5" dirty="0">
                <a:cs typeface="Verdana"/>
              </a:rPr>
              <a:t>investimento </a:t>
            </a:r>
            <a:r>
              <a:rPr sz="1400" dirty="0">
                <a:cs typeface="Verdana"/>
              </a:rPr>
              <a:t>in </a:t>
            </a:r>
            <a:r>
              <a:rPr sz="1400" spc="-5" dirty="0">
                <a:cs typeface="Verdana"/>
              </a:rPr>
              <a:t>CdA con una stima </a:t>
            </a:r>
            <a:r>
              <a:rPr sz="1400" dirty="0">
                <a:cs typeface="Verdana"/>
              </a:rPr>
              <a:t>dei costi di </a:t>
            </a:r>
            <a:r>
              <a:rPr sz="1400" i="1" dirty="0">
                <a:cs typeface="Verdana"/>
              </a:rPr>
              <a:t>due </a:t>
            </a:r>
            <a:r>
              <a:rPr sz="1400" i="1" spc="-5" dirty="0">
                <a:cs typeface="Verdana"/>
              </a:rPr>
              <a:t>diligence </a:t>
            </a:r>
            <a:r>
              <a:rPr sz="1400" spc="-5" dirty="0">
                <a:cs typeface="Verdana"/>
              </a:rPr>
              <a:t>da sostenere </a:t>
            </a:r>
            <a:r>
              <a:rPr sz="1400" dirty="0">
                <a:cs typeface="Verdana"/>
              </a:rPr>
              <a:t>per </a:t>
            </a:r>
            <a:r>
              <a:rPr sz="1400" spc="-10" dirty="0">
                <a:cs typeface="Verdana"/>
              </a:rPr>
              <a:t>un  </a:t>
            </a:r>
            <a:r>
              <a:rPr sz="1400" spc="-5" dirty="0">
                <a:cs typeface="Verdana"/>
              </a:rPr>
              <a:t>approfondimento sull’azienda </a:t>
            </a:r>
            <a:r>
              <a:rPr sz="1400" i="1" spc="-5" dirty="0">
                <a:cs typeface="Verdana"/>
              </a:rPr>
              <a:t>target, </a:t>
            </a:r>
            <a:r>
              <a:rPr sz="1400" dirty="0">
                <a:cs typeface="Verdana"/>
              </a:rPr>
              <a:t>al </a:t>
            </a:r>
            <a:r>
              <a:rPr sz="1400" spc="-5" dirty="0">
                <a:cs typeface="Verdana"/>
              </a:rPr>
              <a:t>fine </a:t>
            </a:r>
            <a:r>
              <a:rPr sz="1400" dirty="0">
                <a:cs typeface="Verdana"/>
              </a:rPr>
              <a:t>di </a:t>
            </a:r>
            <a:r>
              <a:rPr sz="1400" spc="-5" dirty="0">
                <a:cs typeface="Verdana"/>
              </a:rPr>
              <a:t>ottenere l’autorizzazione </a:t>
            </a:r>
            <a:r>
              <a:rPr sz="1400" dirty="0">
                <a:cs typeface="Verdana"/>
              </a:rPr>
              <a:t>a </a:t>
            </a:r>
            <a:r>
              <a:rPr sz="1400" spc="-5" dirty="0">
                <a:cs typeface="Verdana"/>
              </a:rPr>
              <a:t>procedere nella valutazione </a:t>
            </a:r>
            <a:r>
              <a:rPr sz="1400" dirty="0">
                <a:cs typeface="Verdana"/>
              </a:rPr>
              <a:t>e </a:t>
            </a:r>
            <a:r>
              <a:rPr sz="1400" spc="-5" dirty="0">
                <a:cs typeface="Verdana"/>
              </a:rPr>
              <a:t>negoziazione  dell’ipotesi </a:t>
            </a:r>
            <a:r>
              <a:rPr sz="1400" dirty="0">
                <a:cs typeface="Verdana"/>
              </a:rPr>
              <a:t>di</a:t>
            </a:r>
            <a:r>
              <a:rPr sz="1400" spc="-25" dirty="0">
                <a:cs typeface="Verdana"/>
              </a:rPr>
              <a:t> </a:t>
            </a:r>
            <a:r>
              <a:rPr sz="1400" dirty="0">
                <a:cs typeface="Verdana"/>
              </a:rPr>
              <a:t>investimento;</a:t>
            </a:r>
            <a:endParaRPr sz="1400">
              <a:cs typeface="Verdana"/>
            </a:endParaRPr>
          </a:p>
          <a:p>
            <a:pPr marL="352425" marR="6350" indent="-352425" algn="just">
              <a:lnSpc>
                <a:spcPts val="2300"/>
              </a:lnSpc>
              <a:spcBef>
                <a:spcPts val="600"/>
              </a:spcBef>
              <a:buClr>
                <a:schemeClr val="accent5">
                  <a:lumMod val="60000"/>
                  <a:lumOff val="40000"/>
                </a:schemeClr>
              </a:buClr>
              <a:buFont typeface="Wingdings" pitchFamily="2" charset="2"/>
              <a:buChar char="q"/>
              <a:tabLst>
                <a:tab pos="354013" algn="l"/>
              </a:tabLst>
            </a:pPr>
            <a:r>
              <a:rPr sz="1400" spc="-5" dirty="0">
                <a:cs typeface="Verdana"/>
              </a:rPr>
              <a:t>il </a:t>
            </a:r>
            <a:r>
              <a:rPr sz="1400" i="1" spc="-5" dirty="0">
                <a:cs typeface="Verdana"/>
              </a:rPr>
              <a:t>team </a:t>
            </a:r>
            <a:r>
              <a:rPr sz="1400" dirty="0">
                <a:cs typeface="Verdana"/>
              </a:rPr>
              <a:t>di </a:t>
            </a:r>
            <a:r>
              <a:rPr sz="1400" spc="-5" dirty="0">
                <a:cs typeface="Verdana"/>
              </a:rPr>
              <a:t>gestione, </a:t>
            </a:r>
            <a:r>
              <a:rPr sz="1400" dirty="0">
                <a:cs typeface="Verdana"/>
              </a:rPr>
              <a:t>con </a:t>
            </a:r>
            <a:r>
              <a:rPr sz="1400" spc="-5">
                <a:cs typeface="Verdana"/>
              </a:rPr>
              <a:t>l’assistenza </a:t>
            </a:r>
            <a:r>
              <a:rPr sz="1400">
                <a:cs typeface="Verdana"/>
              </a:rPr>
              <a:t>di </a:t>
            </a:r>
            <a:r>
              <a:rPr sz="1400" dirty="0">
                <a:cs typeface="Verdana"/>
              </a:rPr>
              <a:t>primari </a:t>
            </a:r>
            <a:r>
              <a:rPr sz="1400" spc="-5" dirty="0">
                <a:cs typeface="Verdana"/>
              </a:rPr>
              <a:t>esperti, effettua </a:t>
            </a:r>
            <a:r>
              <a:rPr sz="1400" dirty="0">
                <a:cs typeface="Verdana"/>
              </a:rPr>
              <a:t>le </a:t>
            </a:r>
            <a:r>
              <a:rPr sz="1400" spc="-5" dirty="0">
                <a:cs typeface="Verdana"/>
              </a:rPr>
              <a:t>attività </a:t>
            </a:r>
            <a:r>
              <a:rPr sz="1400" dirty="0">
                <a:cs typeface="Verdana"/>
              </a:rPr>
              <a:t>di </a:t>
            </a:r>
            <a:r>
              <a:rPr sz="1400" i="1" dirty="0">
                <a:cs typeface="Verdana"/>
              </a:rPr>
              <a:t>due </a:t>
            </a:r>
            <a:r>
              <a:rPr sz="1400" i="1" spc="-5">
                <a:cs typeface="Verdana"/>
              </a:rPr>
              <a:t>diligence </a:t>
            </a:r>
            <a:r>
              <a:rPr sz="1400" spc="-5">
                <a:cs typeface="Verdana"/>
              </a:rPr>
              <a:t>tecnica</a:t>
            </a:r>
            <a:r>
              <a:rPr sz="1400">
                <a:cs typeface="Verdana"/>
              </a:rPr>
              <a:t>, </a:t>
            </a:r>
            <a:r>
              <a:rPr sz="1400" dirty="0">
                <a:cs typeface="Verdana"/>
              </a:rPr>
              <a:t>contabile, fiscale, </a:t>
            </a:r>
            <a:r>
              <a:rPr sz="1400" spc="-5" dirty="0">
                <a:cs typeface="Verdana"/>
              </a:rPr>
              <a:t>previdenziale, giuslavoristica, legale, ambientale, assicurativa </a:t>
            </a:r>
            <a:r>
              <a:rPr sz="1400" dirty="0">
                <a:cs typeface="Verdana"/>
              </a:rPr>
              <a:t>e di </a:t>
            </a:r>
            <a:r>
              <a:rPr sz="1400" i="1" dirty="0">
                <a:cs typeface="Verdana"/>
              </a:rPr>
              <a:t>business </a:t>
            </a:r>
            <a:r>
              <a:rPr sz="1400" dirty="0">
                <a:cs typeface="Verdana"/>
              </a:rPr>
              <a:t>e  negozia con la controparte i termini e le condizioni del possibile investimento, sulla base </a:t>
            </a:r>
            <a:r>
              <a:rPr sz="1400" spc="-5" dirty="0">
                <a:cs typeface="Verdana"/>
              </a:rPr>
              <a:t>delle raccomandazioni</a:t>
            </a:r>
            <a:r>
              <a:rPr sz="1400" spc="-195" dirty="0">
                <a:cs typeface="Verdana"/>
              </a:rPr>
              <a:t> </a:t>
            </a:r>
            <a:r>
              <a:rPr sz="1400" dirty="0">
                <a:cs typeface="Verdana"/>
              </a:rPr>
              <a:t>ricevute;</a:t>
            </a:r>
            <a:endParaRPr sz="1400">
              <a:cs typeface="Verdana"/>
            </a:endParaRPr>
          </a:p>
          <a:p>
            <a:pPr marL="352425" marR="5715" indent="-352425" algn="just">
              <a:lnSpc>
                <a:spcPts val="2300"/>
              </a:lnSpc>
              <a:spcBef>
                <a:spcPts val="600"/>
              </a:spcBef>
              <a:buClr>
                <a:schemeClr val="accent5">
                  <a:lumMod val="60000"/>
                  <a:lumOff val="40000"/>
                </a:schemeClr>
              </a:buClr>
              <a:buFont typeface="Wingdings" pitchFamily="2" charset="2"/>
              <a:buChar char="q"/>
              <a:tabLst>
                <a:tab pos="354013" algn="l"/>
              </a:tabLst>
            </a:pPr>
            <a:r>
              <a:rPr sz="1400" spc="-5">
                <a:cs typeface="Verdana"/>
              </a:rPr>
              <a:t>il </a:t>
            </a:r>
            <a:r>
              <a:rPr sz="1400" i="1" spc="-5" dirty="0">
                <a:cs typeface="Verdana"/>
              </a:rPr>
              <a:t>team </a:t>
            </a:r>
            <a:r>
              <a:rPr sz="1400" spc="-5" dirty="0">
                <a:cs typeface="Verdana"/>
              </a:rPr>
              <a:t>presenta </a:t>
            </a:r>
            <a:r>
              <a:rPr sz="1400" dirty="0">
                <a:cs typeface="Verdana"/>
              </a:rPr>
              <a:t>al </a:t>
            </a:r>
            <a:r>
              <a:rPr sz="1400" spc="-5" dirty="0">
                <a:cs typeface="Verdana"/>
              </a:rPr>
              <a:t>CdA </a:t>
            </a:r>
            <a:r>
              <a:rPr sz="1400" dirty="0">
                <a:cs typeface="Verdana"/>
              </a:rPr>
              <a:t>gli </a:t>
            </a:r>
            <a:r>
              <a:rPr sz="1400" spc="-5" dirty="0">
                <a:cs typeface="Verdana"/>
              </a:rPr>
              <a:t>esiti delle </a:t>
            </a:r>
            <a:r>
              <a:rPr sz="1400" i="1" dirty="0">
                <a:cs typeface="Verdana"/>
              </a:rPr>
              <a:t>due </a:t>
            </a:r>
            <a:r>
              <a:rPr sz="1400" i="1" spc="-5" dirty="0">
                <a:cs typeface="Verdana"/>
              </a:rPr>
              <a:t>diligence </a:t>
            </a:r>
            <a:r>
              <a:rPr sz="1400" dirty="0">
                <a:cs typeface="Verdana"/>
              </a:rPr>
              <a:t>svolte, </a:t>
            </a:r>
            <a:r>
              <a:rPr sz="1400" spc="-5" dirty="0">
                <a:cs typeface="Verdana"/>
              </a:rPr>
              <a:t>il consuntivo </a:t>
            </a:r>
            <a:r>
              <a:rPr sz="1400" dirty="0">
                <a:cs typeface="Verdana"/>
              </a:rPr>
              <a:t>dei </a:t>
            </a:r>
            <a:r>
              <a:rPr sz="1400" spc="-5" dirty="0">
                <a:cs typeface="Verdana"/>
              </a:rPr>
              <a:t>costi sostenuti ed </a:t>
            </a:r>
            <a:r>
              <a:rPr sz="1400" dirty="0">
                <a:cs typeface="Verdana"/>
              </a:rPr>
              <a:t>i </a:t>
            </a:r>
            <a:r>
              <a:rPr sz="1400" spc="-5" dirty="0">
                <a:cs typeface="Verdana"/>
              </a:rPr>
              <a:t>termini </a:t>
            </a:r>
            <a:r>
              <a:rPr sz="1400" dirty="0">
                <a:cs typeface="Verdana"/>
              </a:rPr>
              <a:t>e </a:t>
            </a:r>
            <a:r>
              <a:rPr sz="1400" spc="-5" dirty="0">
                <a:cs typeface="Verdana"/>
              </a:rPr>
              <a:t>le </a:t>
            </a:r>
            <a:r>
              <a:rPr sz="1400" dirty="0">
                <a:cs typeface="Verdana"/>
              </a:rPr>
              <a:t>condizioni  </a:t>
            </a:r>
            <a:r>
              <a:rPr sz="1400" spc="-5" dirty="0">
                <a:cs typeface="Verdana"/>
              </a:rPr>
              <a:t>dell’investimento negoziati </a:t>
            </a:r>
            <a:r>
              <a:rPr sz="1400" dirty="0">
                <a:cs typeface="Verdana"/>
              </a:rPr>
              <a:t>con </a:t>
            </a:r>
            <a:r>
              <a:rPr sz="1400" spc="-5">
                <a:cs typeface="Verdana"/>
              </a:rPr>
              <a:t>la controparte</a:t>
            </a:r>
            <a:r>
              <a:rPr lang="it-IT" sz="1400" spc="-5" dirty="0">
                <a:cs typeface="Verdana"/>
              </a:rPr>
              <a:t> </a:t>
            </a:r>
            <a:r>
              <a:rPr sz="1400">
                <a:cs typeface="Verdana"/>
              </a:rPr>
              <a:t>e </a:t>
            </a:r>
            <a:r>
              <a:rPr sz="1400" spc="-5" dirty="0">
                <a:cs typeface="Verdana"/>
              </a:rPr>
              <a:t>richiede l’autorizzazione </a:t>
            </a:r>
            <a:r>
              <a:rPr sz="1400" dirty="0">
                <a:cs typeface="Verdana"/>
              </a:rPr>
              <a:t>a  perfezionare</a:t>
            </a:r>
            <a:r>
              <a:rPr sz="1400" spc="-45" dirty="0">
                <a:cs typeface="Verdana"/>
              </a:rPr>
              <a:t> </a:t>
            </a:r>
            <a:r>
              <a:rPr sz="1400" dirty="0">
                <a:cs typeface="Verdana"/>
              </a:rPr>
              <a:t>l’investimento;</a:t>
            </a:r>
            <a:endParaRPr sz="1400">
              <a:cs typeface="Verdana"/>
            </a:endParaRPr>
          </a:p>
          <a:p>
            <a:pPr marL="352425" marR="5080" indent="-352425" algn="just">
              <a:lnSpc>
                <a:spcPts val="2300"/>
              </a:lnSpc>
              <a:spcBef>
                <a:spcPts val="600"/>
              </a:spcBef>
              <a:buClr>
                <a:schemeClr val="accent5">
                  <a:lumMod val="60000"/>
                  <a:lumOff val="40000"/>
                </a:schemeClr>
              </a:buClr>
              <a:buFont typeface="Wingdings" pitchFamily="2" charset="2"/>
              <a:buChar char="q"/>
              <a:tabLst>
                <a:tab pos="354013" algn="l"/>
              </a:tabLst>
            </a:pPr>
            <a:r>
              <a:rPr sz="1400" dirty="0">
                <a:cs typeface="Verdana"/>
              </a:rPr>
              <a:t>in </a:t>
            </a:r>
            <a:r>
              <a:rPr sz="1400" spc="-5" dirty="0">
                <a:cs typeface="Verdana"/>
              </a:rPr>
              <a:t>caso positivo, il </a:t>
            </a:r>
            <a:r>
              <a:rPr sz="1400" i="1" spc="-5" dirty="0">
                <a:cs typeface="Verdana"/>
              </a:rPr>
              <a:t>team </a:t>
            </a:r>
            <a:r>
              <a:rPr sz="1400" spc="-5" dirty="0">
                <a:cs typeface="Verdana"/>
              </a:rPr>
              <a:t>procede </a:t>
            </a:r>
            <a:r>
              <a:rPr sz="1400" dirty="0">
                <a:cs typeface="Verdana"/>
              </a:rPr>
              <a:t>a </a:t>
            </a:r>
            <a:r>
              <a:rPr sz="1400" spc="-5" dirty="0">
                <a:cs typeface="Verdana"/>
              </a:rPr>
              <a:t>sottoscrivere </a:t>
            </a:r>
            <a:r>
              <a:rPr sz="1400" dirty="0">
                <a:cs typeface="Verdana"/>
              </a:rPr>
              <a:t>gli </a:t>
            </a:r>
            <a:r>
              <a:rPr sz="1400" spc="-5" dirty="0">
                <a:cs typeface="Verdana"/>
              </a:rPr>
              <a:t>accordi definitivi </a:t>
            </a:r>
            <a:r>
              <a:rPr sz="1400" dirty="0">
                <a:cs typeface="Verdana"/>
              </a:rPr>
              <a:t>e </a:t>
            </a:r>
            <a:r>
              <a:rPr sz="1400" spc="-5" dirty="0">
                <a:cs typeface="Verdana"/>
              </a:rPr>
              <a:t>vincolanti con </a:t>
            </a:r>
            <a:r>
              <a:rPr sz="1400" dirty="0">
                <a:cs typeface="Verdana"/>
              </a:rPr>
              <a:t>la </a:t>
            </a:r>
            <a:r>
              <a:rPr sz="1400" spc="-5" dirty="0">
                <a:cs typeface="Verdana"/>
              </a:rPr>
              <a:t>controparte </a:t>
            </a:r>
            <a:r>
              <a:rPr sz="1400" dirty="0">
                <a:cs typeface="Verdana"/>
              </a:rPr>
              <a:t>per </a:t>
            </a:r>
            <a:r>
              <a:rPr sz="1400" spc="-5" dirty="0">
                <a:cs typeface="Verdana"/>
              </a:rPr>
              <a:t>l’operazione </a:t>
            </a:r>
            <a:r>
              <a:rPr sz="1400" dirty="0">
                <a:cs typeface="Verdana"/>
              </a:rPr>
              <a:t>di  investimento.</a:t>
            </a:r>
            <a:endParaRPr sz="1400">
              <a:cs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15370" cy="461665"/>
          </a:xfrm>
          <a:prstGeom prst="rect">
            <a:avLst/>
          </a:prstGeom>
          <a:noFill/>
        </p:spPr>
        <p:txBody>
          <a:bodyPr wrap="square" rtlCol="0">
            <a:spAutoFit/>
          </a:bodyPr>
          <a:lstStyle/>
          <a:p>
            <a:r>
              <a:rPr lang="it-IT" sz="2200" b="1" dirty="0">
                <a:solidFill>
                  <a:schemeClr val="bg1"/>
                </a:solidFill>
                <a:cs typeface="Times New Roman" pitchFamily="18" charset="0"/>
              </a:rPr>
              <a:t>FONDO SI:</a:t>
            </a:r>
            <a:r>
              <a:rPr lang="it-IT" sz="2400" b="1" dirty="0">
                <a:solidFill>
                  <a:schemeClr val="bg1"/>
                </a:solidFill>
                <a:cs typeface="Times New Roman" pitchFamily="18" charset="0"/>
              </a:rPr>
              <a:t> </a:t>
            </a:r>
            <a:r>
              <a:rPr lang="it-IT" sz="2000" b="1" dirty="0">
                <a:solidFill>
                  <a:schemeClr val="bg1"/>
                </a:solidFill>
                <a:cs typeface="Times New Roman" pitchFamily="18" charset="0"/>
              </a:rPr>
              <a:t>politiche di investimento – servizi di accompagnamento</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22</a:t>
            </a:fld>
            <a:endParaRPr lang="it-IT" b="1" dirty="0">
              <a:solidFill>
                <a:srgbClr val="92D050"/>
              </a:solidFill>
              <a:latin typeface="Times New Roman" pitchFamily="18" charset="0"/>
              <a:cs typeface="Times New Roman" pitchFamily="18" charset="0"/>
            </a:endParaRPr>
          </a:p>
        </p:txBody>
      </p:sp>
      <p:sp>
        <p:nvSpPr>
          <p:cNvPr id="7" name="CasellaDiTesto 6"/>
          <p:cNvSpPr txBox="1"/>
          <p:nvPr/>
        </p:nvSpPr>
        <p:spPr>
          <a:xfrm>
            <a:off x="500034" y="1026247"/>
            <a:ext cx="8286808" cy="4901342"/>
          </a:xfrm>
          <a:prstGeom prst="rect">
            <a:avLst/>
          </a:prstGeom>
          <a:noFill/>
        </p:spPr>
        <p:txBody>
          <a:bodyPr wrap="square" rtlCol="0">
            <a:spAutoFit/>
          </a:bodyPr>
          <a:lstStyle/>
          <a:p>
            <a:pPr algn="just">
              <a:lnSpc>
                <a:spcPts val="2500"/>
              </a:lnSpc>
            </a:pPr>
            <a:r>
              <a:rPr lang="it-IT" sz="1400" dirty="0">
                <a:cs typeface="Times New Roman" pitchFamily="18" charset="0"/>
              </a:rPr>
              <a:t>Complementari all’investimento finanziario sono i servizi di accompagnamento che permettono di aumentare l’efficienza e l’efficacia dell’operazione assicurando il raggiungimento degli obiettivi posti in termini di impatto sociale, sostenibilità economico-finanziaria e di resilienza del sistema organizzativo.</a:t>
            </a:r>
          </a:p>
          <a:p>
            <a:pPr algn="just">
              <a:lnSpc>
                <a:spcPts val="2500"/>
              </a:lnSpc>
            </a:pPr>
            <a:r>
              <a:rPr lang="it-IT" sz="1400" dirty="0">
                <a:cs typeface="Times New Roman" pitchFamily="18" charset="0"/>
              </a:rPr>
              <a:t>Con ciascun beneficiario verrà predisposto in maniera condivisa un Piano di assistenza tecnica tarato sulle esigenze del soggetto, definendo i diversi attori coinvolti, le modalità e tempistiche di erogazione dei servizi, gli obiettivi intermedi e finali, nonché le procedure di monitoraggio.</a:t>
            </a:r>
          </a:p>
          <a:p>
            <a:pPr algn="just">
              <a:lnSpc>
                <a:spcPts val="2500"/>
              </a:lnSpc>
            </a:pPr>
            <a:r>
              <a:rPr lang="it-IT" sz="1400" dirty="0">
                <a:cs typeface="Times New Roman" pitchFamily="18" charset="0"/>
              </a:rPr>
              <a:t>Il supporto potrà essere modulato in diverse formule:</a:t>
            </a:r>
          </a:p>
          <a:p>
            <a:pPr marL="265113" indent="-265113" algn="just">
              <a:lnSpc>
                <a:spcPts val="2500"/>
              </a:lnSpc>
              <a:buClr>
                <a:schemeClr val="accent5">
                  <a:lumMod val="60000"/>
                  <a:lumOff val="40000"/>
                </a:schemeClr>
              </a:buClr>
              <a:buFont typeface="Wingdings" pitchFamily="2" charset="2"/>
              <a:buChar char="q"/>
            </a:pPr>
            <a:r>
              <a:rPr lang="it-IT" sz="1400" b="1" dirty="0">
                <a:solidFill>
                  <a:schemeClr val="accent5"/>
                </a:solidFill>
                <a:cs typeface="Times New Roman" pitchFamily="18" charset="0"/>
              </a:rPr>
              <a:t>accompagnamento nella </a:t>
            </a:r>
            <a:r>
              <a:rPr lang="it-IT" sz="1400" b="1" dirty="0" err="1">
                <a:solidFill>
                  <a:schemeClr val="accent5"/>
                </a:solidFill>
                <a:cs typeface="Times New Roman" pitchFamily="18" charset="0"/>
              </a:rPr>
              <a:t>governance</a:t>
            </a:r>
            <a:r>
              <a:rPr lang="it-IT" sz="1400" b="1" dirty="0">
                <a:solidFill>
                  <a:schemeClr val="accent5"/>
                </a:solidFill>
                <a:cs typeface="Times New Roman" pitchFamily="18" charset="0"/>
              </a:rPr>
              <a:t>: </a:t>
            </a:r>
            <a:r>
              <a:rPr lang="it-IT" sz="1400" dirty="0">
                <a:cs typeface="Times New Roman" pitchFamily="18" charset="0"/>
              </a:rPr>
              <a:t>attraverso la partecipazione ai Consigli di Amministrazione, il Fondo supporterà le decisioni delle società in portafoglio.</a:t>
            </a:r>
          </a:p>
          <a:p>
            <a:pPr marL="265113" indent="-265113" algn="just">
              <a:lnSpc>
                <a:spcPts val="2500"/>
              </a:lnSpc>
              <a:buClr>
                <a:schemeClr val="accent5">
                  <a:lumMod val="60000"/>
                  <a:lumOff val="40000"/>
                </a:schemeClr>
              </a:buClr>
              <a:buFont typeface="Wingdings" pitchFamily="2" charset="2"/>
              <a:buChar char="q"/>
            </a:pPr>
            <a:r>
              <a:rPr lang="it-IT" sz="1400" b="1" dirty="0">
                <a:solidFill>
                  <a:schemeClr val="accent5"/>
                </a:solidFill>
                <a:cs typeface="Times New Roman" pitchFamily="18" charset="0"/>
              </a:rPr>
              <a:t>accompagnamento nella gestione operativa: </a:t>
            </a:r>
            <a:r>
              <a:rPr lang="it-IT" sz="1400" dirty="0">
                <a:cs typeface="Times New Roman" pitchFamily="18" charset="0"/>
              </a:rPr>
              <a:t>attraverso professionisti che possano trasferire </a:t>
            </a:r>
            <a:r>
              <a:rPr lang="it-IT" sz="1400" dirty="0" err="1">
                <a:cs typeface="Times New Roman" pitchFamily="18" charset="0"/>
              </a:rPr>
              <a:t>know</a:t>
            </a:r>
            <a:r>
              <a:rPr lang="it-IT" sz="1400" dirty="0">
                <a:cs typeface="Times New Roman" pitchFamily="18" charset="0"/>
              </a:rPr>
              <a:t> </a:t>
            </a:r>
            <a:r>
              <a:rPr lang="it-IT" sz="1400" dirty="0" err="1">
                <a:cs typeface="Times New Roman" pitchFamily="18" charset="0"/>
              </a:rPr>
              <a:t>how</a:t>
            </a:r>
            <a:r>
              <a:rPr lang="it-IT" sz="1400" dirty="0">
                <a:cs typeface="Times New Roman" pitchFamily="18" charset="0"/>
              </a:rPr>
              <a:t> e competenze alle varie aree gestionali che ne abbiano necessità.</a:t>
            </a:r>
          </a:p>
          <a:p>
            <a:pPr marL="265113" indent="-265113" algn="just">
              <a:lnSpc>
                <a:spcPts val="2500"/>
              </a:lnSpc>
              <a:buClr>
                <a:schemeClr val="accent5">
                  <a:lumMod val="60000"/>
                  <a:lumOff val="40000"/>
                </a:schemeClr>
              </a:buClr>
              <a:buFont typeface="Wingdings" pitchFamily="2" charset="2"/>
              <a:buChar char="q"/>
            </a:pPr>
            <a:r>
              <a:rPr lang="it-IT" sz="1400" b="1" dirty="0">
                <a:solidFill>
                  <a:schemeClr val="accent5"/>
                </a:solidFill>
                <a:cs typeface="Times New Roman" pitchFamily="18" charset="0"/>
              </a:rPr>
              <a:t>accompagnamento nell’implementazione di processi di gestione e monitoraggio degli impatti: </a:t>
            </a:r>
            <a:r>
              <a:rPr lang="it-IT" sz="1400" dirty="0">
                <a:cs typeface="Times New Roman" pitchFamily="18" charset="0"/>
              </a:rPr>
              <a:t>attraverso il costante affiancamento di personale specializzato.</a:t>
            </a:r>
          </a:p>
          <a:p>
            <a:pPr marL="265113" indent="-265113" algn="just">
              <a:lnSpc>
                <a:spcPts val="2500"/>
              </a:lnSpc>
              <a:buClr>
                <a:schemeClr val="accent5">
                  <a:lumMod val="60000"/>
                  <a:lumOff val="40000"/>
                </a:schemeClr>
              </a:buClr>
              <a:buFont typeface="Wingdings" pitchFamily="2" charset="2"/>
              <a:buChar char="q"/>
            </a:pPr>
            <a:r>
              <a:rPr lang="it-IT" sz="1400" b="1" dirty="0">
                <a:solidFill>
                  <a:schemeClr val="accent5"/>
                </a:solidFill>
                <a:cs typeface="Times New Roman" pitchFamily="18" charset="0"/>
              </a:rPr>
              <a:t>formazione</a:t>
            </a:r>
            <a:r>
              <a:rPr lang="it-IT" sz="1400" dirty="0">
                <a:cs typeface="Times New Roman" pitchFamily="18" charset="0"/>
              </a:rPr>
              <a:t>: attraverso delle sessioni di gruppo in modo da poter formare in modo più completo il capitale umano presente.</a:t>
            </a:r>
          </a:p>
        </p:txBody>
      </p:sp>
      <p:grpSp>
        <p:nvGrpSpPr>
          <p:cNvPr id="2" name="Gruppo 8"/>
          <p:cNvGrpSpPr/>
          <p:nvPr/>
        </p:nvGrpSpPr>
        <p:grpSpPr>
          <a:xfrm>
            <a:off x="8072462" y="6246000"/>
            <a:ext cx="612397" cy="342900"/>
            <a:chOff x="8208000" y="6246000"/>
            <a:chExt cx="612397" cy="342900"/>
          </a:xfrm>
        </p:grpSpPr>
        <p:pic>
          <p:nvPicPr>
            <p:cNvPr id="10"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61665"/>
          </a:xfrm>
          <a:prstGeom prst="rect">
            <a:avLst/>
          </a:prstGeom>
          <a:noFill/>
        </p:spPr>
        <p:txBody>
          <a:bodyPr wrap="square" rtlCol="0">
            <a:spAutoFit/>
          </a:bodyPr>
          <a:lstStyle/>
          <a:p>
            <a:r>
              <a:rPr lang="it-IT" sz="2200" b="1" dirty="0">
                <a:solidFill>
                  <a:schemeClr val="bg1"/>
                </a:solidFill>
                <a:cs typeface="Times New Roman" pitchFamily="18" charset="0"/>
              </a:rPr>
              <a:t>FONDO SI:</a:t>
            </a:r>
            <a:r>
              <a:rPr lang="it-IT" sz="2400" b="1" dirty="0">
                <a:solidFill>
                  <a:schemeClr val="bg1"/>
                </a:solidFill>
                <a:cs typeface="Times New Roman" pitchFamily="18" charset="0"/>
              </a:rPr>
              <a:t> </a:t>
            </a:r>
            <a:r>
              <a:rPr lang="it-IT" sz="2000" b="1" dirty="0">
                <a:solidFill>
                  <a:schemeClr val="bg1"/>
                </a:solidFill>
                <a:cs typeface="Times New Roman" pitchFamily="18" charset="0"/>
              </a:rPr>
              <a:t>parametri economici</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23</a:t>
            </a:fld>
            <a:endParaRPr lang="it-IT" b="1" dirty="0">
              <a:solidFill>
                <a:srgbClr val="92D050"/>
              </a:solidFill>
              <a:latin typeface="Times New Roman" pitchFamily="18" charset="0"/>
              <a:cs typeface="Times New Roman" pitchFamily="18" charset="0"/>
            </a:endParaRPr>
          </a:p>
        </p:txBody>
      </p:sp>
      <p:grpSp>
        <p:nvGrpSpPr>
          <p:cNvPr id="2" name="Gruppo 25"/>
          <p:cNvGrpSpPr/>
          <p:nvPr/>
        </p:nvGrpSpPr>
        <p:grpSpPr>
          <a:xfrm>
            <a:off x="8072462" y="6246000"/>
            <a:ext cx="612397" cy="342900"/>
            <a:chOff x="8208000" y="6246000"/>
            <a:chExt cx="612397" cy="342900"/>
          </a:xfrm>
        </p:grpSpPr>
        <p:pic>
          <p:nvPicPr>
            <p:cNvPr id="27"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28" name="Connettore 1 27"/>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9" name="object 6"/>
          <p:cNvSpPr/>
          <p:nvPr/>
        </p:nvSpPr>
        <p:spPr>
          <a:xfrm>
            <a:off x="654652" y="1161543"/>
            <a:ext cx="1650492" cy="426720"/>
          </a:xfrm>
          <a:prstGeom prst="rect">
            <a:avLst/>
          </a:prstGeom>
          <a:noFill/>
        </p:spPr>
        <p:txBody>
          <a:bodyPr wrap="square" lIns="0" tIns="0" rIns="0" bIns="0" rtlCol="0"/>
          <a:lstStyle/>
          <a:p>
            <a:endParaRPr sz="1300"/>
          </a:p>
        </p:txBody>
      </p:sp>
      <p:sp>
        <p:nvSpPr>
          <p:cNvPr id="30" name="object 7"/>
          <p:cNvSpPr/>
          <p:nvPr/>
        </p:nvSpPr>
        <p:spPr>
          <a:xfrm>
            <a:off x="576000" y="1117921"/>
            <a:ext cx="1736089" cy="407034"/>
          </a:xfrm>
          <a:custGeom>
            <a:avLst/>
            <a:gdLst/>
            <a:ahLst/>
            <a:cxnLst/>
            <a:rect l="l" t="t" r="r" b="b"/>
            <a:pathLst>
              <a:path w="1736089" h="407034">
                <a:moveTo>
                  <a:pt x="1615948" y="0"/>
                </a:moveTo>
                <a:lnTo>
                  <a:pt x="0" y="0"/>
                </a:lnTo>
                <a:lnTo>
                  <a:pt x="0" y="406908"/>
                </a:lnTo>
                <a:lnTo>
                  <a:pt x="1615948" y="406908"/>
                </a:lnTo>
                <a:lnTo>
                  <a:pt x="1735836" y="203454"/>
                </a:lnTo>
                <a:lnTo>
                  <a:pt x="1615948" y="0"/>
                </a:lnTo>
                <a:close/>
              </a:path>
            </a:pathLst>
          </a:custGeom>
          <a:gradFill>
            <a:gsLst>
              <a:gs pos="0">
                <a:schemeClr val="accent5">
                  <a:lumMod val="60000"/>
                  <a:lumOff val="40000"/>
                </a:schemeClr>
              </a:gs>
              <a:gs pos="50000">
                <a:srgbClr val="9CB86E"/>
              </a:gs>
              <a:gs pos="100000">
                <a:srgbClr val="156B13"/>
              </a:gs>
            </a:gsLst>
            <a:lin ang="5400000" scaled="0"/>
          </a:gradFill>
        </p:spPr>
        <p:txBody>
          <a:bodyPr wrap="square" lIns="0" tIns="0" rIns="0" bIns="0" rtlCol="0"/>
          <a:lstStyle/>
          <a:p>
            <a:endParaRPr sz="1300"/>
          </a:p>
        </p:txBody>
      </p:sp>
      <p:sp>
        <p:nvSpPr>
          <p:cNvPr id="31" name="object 8"/>
          <p:cNvSpPr txBox="1"/>
          <p:nvPr/>
        </p:nvSpPr>
        <p:spPr>
          <a:xfrm>
            <a:off x="828341" y="1215857"/>
            <a:ext cx="1386205"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cs typeface="Verdana"/>
              </a:rPr>
              <a:t>Tipologia</a:t>
            </a:r>
            <a:r>
              <a:rPr sz="1300" b="1" spc="-45" dirty="0">
                <a:solidFill>
                  <a:srgbClr val="FFFFFF"/>
                </a:solidFill>
                <a:cs typeface="Verdana"/>
              </a:rPr>
              <a:t> </a:t>
            </a:r>
            <a:r>
              <a:rPr sz="1300" b="1" spc="-5" dirty="0">
                <a:solidFill>
                  <a:srgbClr val="FFFFFF"/>
                </a:solidFill>
                <a:cs typeface="Verdana"/>
              </a:rPr>
              <a:t>Fondo</a:t>
            </a:r>
            <a:endParaRPr sz="1300">
              <a:cs typeface="Verdana"/>
            </a:endParaRPr>
          </a:p>
        </p:txBody>
      </p:sp>
      <p:sp>
        <p:nvSpPr>
          <p:cNvPr id="33" name="object 10"/>
          <p:cNvSpPr/>
          <p:nvPr/>
        </p:nvSpPr>
        <p:spPr>
          <a:xfrm>
            <a:off x="971645" y="1659399"/>
            <a:ext cx="1021080" cy="426720"/>
          </a:xfrm>
          <a:prstGeom prst="rect">
            <a:avLst/>
          </a:prstGeom>
          <a:blipFill>
            <a:blip r:embed="rId3" cstate="print"/>
            <a:stretch>
              <a:fillRect/>
            </a:stretch>
          </a:blipFill>
        </p:spPr>
        <p:txBody>
          <a:bodyPr wrap="square" lIns="0" tIns="0" rIns="0" bIns="0" rtlCol="0"/>
          <a:lstStyle/>
          <a:p>
            <a:endParaRPr sz="1300"/>
          </a:p>
        </p:txBody>
      </p:sp>
      <p:sp>
        <p:nvSpPr>
          <p:cNvPr id="34" name="object 11"/>
          <p:cNvSpPr/>
          <p:nvPr/>
        </p:nvSpPr>
        <p:spPr>
          <a:xfrm>
            <a:off x="576000" y="1605541"/>
            <a:ext cx="1736089" cy="407034"/>
          </a:xfrm>
          <a:custGeom>
            <a:avLst/>
            <a:gdLst/>
            <a:ahLst/>
            <a:cxnLst/>
            <a:rect l="l" t="t" r="r" b="b"/>
            <a:pathLst>
              <a:path w="1736089" h="407035">
                <a:moveTo>
                  <a:pt x="1615948" y="0"/>
                </a:moveTo>
                <a:lnTo>
                  <a:pt x="0" y="0"/>
                </a:lnTo>
                <a:lnTo>
                  <a:pt x="0" y="406908"/>
                </a:lnTo>
                <a:lnTo>
                  <a:pt x="1615948" y="406908"/>
                </a:lnTo>
                <a:lnTo>
                  <a:pt x="1735836" y="203453"/>
                </a:lnTo>
                <a:lnTo>
                  <a:pt x="1615948" y="0"/>
                </a:lnTo>
                <a:close/>
              </a:path>
            </a:pathLst>
          </a:custGeom>
          <a:gradFill>
            <a:gsLst>
              <a:gs pos="0">
                <a:schemeClr val="accent5">
                  <a:lumMod val="60000"/>
                  <a:lumOff val="40000"/>
                </a:schemeClr>
              </a:gs>
              <a:gs pos="50000">
                <a:srgbClr val="9CB86E"/>
              </a:gs>
              <a:gs pos="100000">
                <a:srgbClr val="156B13"/>
              </a:gs>
            </a:gsLst>
            <a:lin ang="5400000" scaled="0"/>
          </a:gradFill>
        </p:spPr>
        <p:txBody>
          <a:bodyPr wrap="square" lIns="0" tIns="0" rIns="0" bIns="0" rtlCol="0"/>
          <a:lstStyle/>
          <a:p>
            <a:endParaRPr sz="1300"/>
          </a:p>
        </p:txBody>
      </p:sp>
      <p:sp>
        <p:nvSpPr>
          <p:cNvPr id="35" name="object 12"/>
          <p:cNvSpPr txBox="1"/>
          <p:nvPr/>
        </p:nvSpPr>
        <p:spPr>
          <a:xfrm>
            <a:off x="1076902" y="1688830"/>
            <a:ext cx="757555"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cs typeface="Verdana"/>
              </a:rPr>
              <a:t>Obiettivi</a:t>
            </a:r>
            <a:endParaRPr sz="1300">
              <a:cs typeface="Verdana"/>
            </a:endParaRPr>
          </a:p>
        </p:txBody>
      </p:sp>
      <p:sp>
        <p:nvSpPr>
          <p:cNvPr id="38" name="object 15"/>
          <p:cNvSpPr/>
          <p:nvPr/>
        </p:nvSpPr>
        <p:spPr>
          <a:xfrm>
            <a:off x="576000" y="2160391"/>
            <a:ext cx="1736089" cy="408940"/>
          </a:xfrm>
          <a:custGeom>
            <a:avLst/>
            <a:gdLst/>
            <a:ahLst/>
            <a:cxnLst/>
            <a:rect l="l" t="t" r="r" b="b"/>
            <a:pathLst>
              <a:path w="1736089" h="408939">
                <a:moveTo>
                  <a:pt x="1615440" y="0"/>
                </a:moveTo>
                <a:lnTo>
                  <a:pt x="0" y="0"/>
                </a:lnTo>
                <a:lnTo>
                  <a:pt x="0" y="408431"/>
                </a:lnTo>
                <a:lnTo>
                  <a:pt x="1615440" y="408431"/>
                </a:lnTo>
                <a:lnTo>
                  <a:pt x="1735836" y="204215"/>
                </a:lnTo>
                <a:lnTo>
                  <a:pt x="1615440" y="0"/>
                </a:lnTo>
                <a:close/>
              </a:path>
            </a:pathLst>
          </a:custGeom>
          <a:gradFill>
            <a:gsLst>
              <a:gs pos="0">
                <a:schemeClr val="accent5">
                  <a:lumMod val="60000"/>
                  <a:lumOff val="40000"/>
                </a:schemeClr>
              </a:gs>
              <a:gs pos="50000">
                <a:srgbClr val="9CB86E"/>
              </a:gs>
              <a:gs pos="100000">
                <a:srgbClr val="156B13"/>
              </a:gs>
            </a:gsLst>
            <a:lin ang="5400000" scaled="0"/>
          </a:gradFill>
        </p:spPr>
        <p:txBody>
          <a:bodyPr wrap="square" lIns="0" tIns="0" rIns="0" bIns="0" rtlCol="0"/>
          <a:lstStyle/>
          <a:p>
            <a:endParaRPr sz="1300"/>
          </a:p>
        </p:txBody>
      </p:sp>
      <p:sp>
        <p:nvSpPr>
          <p:cNvPr id="39" name="object 16"/>
          <p:cNvSpPr txBox="1"/>
          <p:nvPr/>
        </p:nvSpPr>
        <p:spPr>
          <a:xfrm>
            <a:off x="774763" y="2259578"/>
            <a:ext cx="1611630"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cs typeface="Verdana"/>
              </a:rPr>
              <a:t>Dimensione</a:t>
            </a:r>
            <a:r>
              <a:rPr sz="1300" b="1" spc="-25" dirty="0">
                <a:solidFill>
                  <a:srgbClr val="FFFFFF"/>
                </a:solidFill>
                <a:cs typeface="Verdana"/>
              </a:rPr>
              <a:t> </a:t>
            </a:r>
            <a:r>
              <a:rPr sz="1300" b="1" i="1" spc="-5" dirty="0">
                <a:solidFill>
                  <a:srgbClr val="FFFFFF"/>
                </a:solidFill>
                <a:cs typeface="Verdana"/>
              </a:rPr>
              <a:t>target</a:t>
            </a:r>
            <a:endParaRPr sz="1300">
              <a:cs typeface="Verdana"/>
            </a:endParaRPr>
          </a:p>
        </p:txBody>
      </p:sp>
      <p:sp>
        <p:nvSpPr>
          <p:cNvPr id="42" name="object 19"/>
          <p:cNvSpPr/>
          <p:nvPr/>
        </p:nvSpPr>
        <p:spPr>
          <a:xfrm>
            <a:off x="576000" y="2741703"/>
            <a:ext cx="1736089" cy="407034"/>
          </a:xfrm>
          <a:custGeom>
            <a:avLst/>
            <a:gdLst/>
            <a:ahLst/>
            <a:cxnLst/>
            <a:rect l="l" t="t" r="r" b="b"/>
            <a:pathLst>
              <a:path w="1736089" h="407035">
                <a:moveTo>
                  <a:pt x="1615948" y="0"/>
                </a:moveTo>
                <a:lnTo>
                  <a:pt x="0" y="0"/>
                </a:lnTo>
                <a:lnTo>
                  <a:pt x="0" y="406907"/>
                </a:lnTo>
                <a:lnTo>
                  <a:pt x="1615948" y="406907"/>
                </a:lnTo>
                <a:lnTo>
                  <a:pt x="1735836" y="203453"/>
                </a:lnTo>
                <a:lnTo>
                  <a:pt x="1615948" y="0"/>
                </a:lnTo>
                <a:close/>
              </a:path>
            </a:pathLst>
          </a:custGeom>
          <a:gradFill>
            <a:gsLst>
              <a:gs pos="0">
                <a:schemeClr val="accent5">
                  <a:lumMod val="60000"/>
                  <a:lumOff val="40000"/>
                </a:schemeClr>
              </a:gs>
              <a:gs pos="50000">
                <a:srgbClr val="9CB86E"/>
              </a:gs>
              <a:gs pos="100000">
                <a:srgbClr val="156B13"/>
              </a:gs>
            </a:gsLst>
            <a:lin ang="5400000" scaled="0"/>
          </a:gradFill>
        </p:spPr>
        <p:txBody>
          <a:bodyPr wrap="square" lIns="0" tIns="0" rIns="0" bIns="0" rtlCol="0"/>
          <a:lstStyle/>
          <a:p>
            <a:endParaRPr sz="1300"/>
          </a:p>
        </p:txBody>
      </p:sp>
      <p:sp>
        <p:nvSpPr>
          <p:cNvPr id="43" name="object 20"/>
          <p:cNvSpPr txBox="1"/>
          <p:nvPr/>
        </p:nvSpPr>
        <p:spPr>
          <a:xfrm>
            <a:off x="779701" y="2835643"/>
            <a:ext cx="1494790" cy="212879"/>
          </a:xfrm>
          <a:prstGeom prst="rect">
            <a:avLst/>
          </a:prstGeom>
        </p:spPr>
        <p:txBody>
          <a:bodyPr vert="horz" wrap="square" lIns="0" tIns="12700" rIns="0" bIns="0" rtlCol="0">
            <a:spAutoFit/>
          </a:bodyPr>
          <a:lstStyle/>
          <a:p>
            <a:pPr marL="12700">
              <a:lnSpc>
                <a:spcPct val="100000"/>
              </a:lnSpc>
              <a:spcBef>
                <a:spcPts val="100"/>
              </a:spcBef>
            </a:pPr>
            <a:r>
              <a:rPr sz="1300" b="1" i="1" spc="-5" dirty="0">
                <a:solidFill>
                  <a:srgbClr val="FFFFFF"/>
                </a:solidFill>
                <a:cs typeface="Verdana"/>
              </a:rPr>
              <a:t>Size</a:t>
            </a:r>
            <a:r>
              <a:rPr sz="1300" b="1" i="1" spc="-55" dirty="0">
                <a:solidFill>
                  <a:srgbClr val="FFFFFF"/>
                </a:solidFill>
                <a:cs typeface="Verdana"/>
              </a:rPr>
              <a:t> </a:t>
            </a:r>
            <a:r>
              <a:rPr sz="1300" b="1" spc="-5" dirty="0">
                <a:solidFill>
                  <a:srgbClr val="FFFFFF"/>
                </a:solidFill>
                <a:cs typeface="Verdana"/>
              </a:rPr>
              <a:t>investimenti</a:t>
            </a:r>
            <a:endParaRPr sz="1300">
              <a:cs typeface="Verdana"/>
            </a:endParaRPr>
          </a:p>
        </p:txBody>
      </p:sp>
      <p:sp>
        <p:nvSpPr>
          <p:cNvPr id="45" name="object 22"/>
          <p:cNvSpPr/>
          <p:nvPr/>
        </p:nvSpPr>
        <p:spPr>
          <a:xfrm>
            <a:off x="1044796" y="3823402"/>
            <a:ext cx="874775" cy="426720"/>
          </a:xfrm>
          <a:prstGeom prst="rect">
            <a:avLst/>
          </a:prstGeom>
          <a:blipFill>
            <a:blip r:embed="rId4" cstate="print"/>
            <a:stretch>
              <a:fillRect/>
            </a:stretch>
          </a:blipFill>
        </p:spPr>
        <p:txBody>
          <a:bodyPr wrap="square" lIns="0" tIns="0" rIns="0" bIns="0" rtlCol="0"/>
          <a:lstStyle/>
          <a:p>
            <a:endParaRPr sz="1300"/>
          </a:p>
        </p:txBody>
      </p:sp>
      <p:sp>
        <p:nvSpPr>
          <p:cNvPr id="46" name="object 23"/>
          <p:cNvSpPr/>
          <p:nvPr/>
        </p:nvSpPr>
        <p:spPr>
          <a:xfrm>
            <a:off x="576000" y="3783777"/>
            <a:ext cx="1734820" cy="407034"/>
          </a:xfrm>
          <a:custGeom>
            <a:avLst/>
            <a:gdLst/>
            <a:ahLst/>
            <a:cxnLst/>
            <a:rect l="l" t="t" r="r" b="b"/>
            <a:pathLst>
              <a:path w="1734820" h="407035">
                <a:moveTo>
                  <a:pt x="1614424" y="0"/>
                </a:moveTo>
                <a:lnTo>
                  <a:pt x="0" y="0"/>
                </a:lnTo>
                <a:lnTo>
                  <a:pt x="0" y="406908"/>
                </a:lnTo>
                <a:lnTo>
                  <a:pt x="1614424" y="406908"/>
                </a:lnTo>
                <a:lnTo>
                  <a:pt x="1734312" y="203454"/>
                </a:lnTo>
                <a:lnTo>
                  <a:pt x="1614424" y="0"/>
                </a:lnTo>
                <a:close/>
              </a:path>
            </a:pathLst>
          </a:custGeom>
          <a:gradFill>
            <a:gsLst>
              <a:gs pos="0">
                <a:schemeClr val="accent5">
                  <a:lumMod val="60000"/>
                  <a:lumOff val="40000"/>
                </a:schemeClr>
              </a:gs>
              <a:gs pos="50000">
                <a:srgbClr val="9CB86E"/>
              </a:gs>
              <a:gs pos="100000">
                <a:srgbClr val="156B13"/>
              </a:gs>
            </a:gsLst>
            <a:lin ang="5400000" scaled="0"/>
          </a:gradFill>
        </p:spPr>
        <p:txBody>
          <a:bodyPr wrap="square" lIns="0" tIns="0" rIns="0" bIns="0" rtlCol="0"/>
          <a:lstStyle/>
          <a:p>
            <a:endParaRPr sz="1300"/>
          </a:p>
        </p:txBody>
      </p:sp>
      <p:sp>
        <p:nvSpPr>
          <p:cNvPr id="47" name="object 24"/>
          <p:cNvSpPr txBox="1"/>
          <p:nvPr/>
        </p:nvSpPr>
        <p:spPr>
          <a:xfrm>
            <a:off x="1150054" y="3882279"/>
            <a:ext cx="610870"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cs typeface="Verdana"/>
              </a:rPr>
              <a:t>Durata</a:t>
            </a:r>
            <a:endParaRPr sz="1300">
              <a:cs typeface="Verdana"/>
            </a:endParaRPr>
          </a:p>
        </p:txBody>
      </p:sp>
      <p:sp>
        <p:nvSpPr>
          <p:cNvPr id="50" name="object 27"/>
          <p:cNvSpPr/>
          <p:nvPr/>
        </p:nvSpPr>
        <p:spPr>
          <a:xfrm>
            <a:off x="576000" y="4283843"/>
            <a:ext cx="1736089" cy="408940"/>
          </a:xfrm>
          <a:custGeom>
            <a:avLst/>
            <a:gdLst/>
            <a:ahLst/>
            <a:cxnLst/>
            <a:rect l="l" t="t" r="r" b="b"/>
            <a:pathLst>
              <a:path w="1736089" h="408939">
                <a:moveTo>
                  <a:pt x="1615440" y="0"/>
                </a:moveTo>
                <a:lnTo>
                  <a:pt x="0" y="0"/>
                </a:lnTo>
                <a:lnTo>
                  <a:pt x="0" y="408432"/>
                </a:lnTo>
                <a:lnTo>
                  <a:pt x="1615440" y="408432"/>
                </a:lnTo>
                <a:lnTo>
                  <a:pt x="1735836" y="204216"/>
                </a:lnTo>
                <a:lnTo>
                  <a:pt x="1615440" y="0"/>
                </a:lnTo>
                <a:close/>
              </a:path>
            </a:pathLst>
          </a:custGeom>
          <a:gradFill>
            <a:gsLst>
              <a:gs pos="0">
                <a:schemeClr val="accent5">
                  <a:lumMod val="60000"/>
                  <a:lumOff val="40000"/>
                </a:schemeClr>
              </a:gs>
              <a:gs pos="50000">
                <a:srgbClr val="9CB86E"/>
              </a:gs>
              <a:gs pos="100000">
                <a:srgbClr val="156B13"/>
              </a:gs>
            </a:gsLst>
            <a:lin ang="5400000" scaled="0"/>
          </a:gradFill>
        </p:spPr>
        <p:txBody>
          <a:bodyPr wrap="square" lIns="0" tIns="0" rIns="0" bIns="0" rtlCol="0"/>
          <a:lstStyle/>
          <a:p>
            <a:endParaRPr sz="1300"/>
          </a:p>
        </p:txBody>
      </p:sp>
      <p:sp>
        <p:nvSpPr>
          <p:cNvPr id="54" name="object 31"/>
          <p:cNvSpPr txBox="1"/>
          <p:nvPr/>
        </p:nvSpPr>
        <p:spPr>
          <a:xfrm>
            <a:off x="973659" y="4279212"/>
            <a:ext cx="1141730" cy="412934"/>
          </a:xfrm>
          <a:prstGeom prst="rect">
            <a:avLst/>
          </a:prstGeom>
        </p:spPr>
        <p:txBody>
          <a:bodyPr vert="horz" wrap="square" lIns="0" tIns="12700" rIns="0" bIns="0" rtlCol="0">
            <a:spAutoFit/>
          </a:bodyPr>
          <a:lstStyle/>
          <a:p>
            <a:pPr marL="12700" marR="5080" indent="43815">
              <a:lnSpc>
                <a:spcPct val="100000"/>
              </a:lnSpc>
              <a:spcBef>
                <a:spcPts val="100"/>
              </a:spcBef>
            </a:pPr>
            <a:r>
              <a:rPr sz="1300" b="1" spc="-5" dirty="0">
                <a:solidFill>
                  <a:srgbClr val="FFFFFF"/>
                </a:solidFill>
                <a:cs typeface="Verdana"/>
              </a:rPr>
              <a:t>Periodo </a:t>
            </a:r>
            <a:r>
              <a:rPr sz="1300" b="1" spc="-5">
                <a:solidFill>
                  <a:srgbClr val="FFFFFF"/>
                </a:solidFill>
                <a:cs typeface="Verdana"/>
              </a:rPr>
              <a:t>di  </a:t>
            </a:r>
            <a:r>
              <a:rPr sz="1300" b="1">
                <a:solidFill>
                  <a:srgbClr val="FFFFFF"/>
                </a:solidFill>
                <a:cs typeface="Verdana"/>
              </a:rPr>
              <a:t>i</a:t>
            </a:r>
            <a:r>
              <a:rPr sz="1300" b="1" spc="-5">
                <a:solidFill>
                  <a:srgbClr val="FFFFFF"/>
                </a:solidFill>
                <a:cs typeface="Verdana"/>
              </a:rPr>
              <a:t>n</a:t>
            </a:r>
            <a:r>
              <a:rPr sz="1300" b="1">
                <a:solidFill>
                  <a:srgbClr val="FFFFFF"/>
                </a:solidFill>
                <a:cs typeface="Verdana"/>
              </a:rPr>
              <a:t>v</a:t>
            </a:r>
            <a:r>
              <a:rPr sz="1300" b="1" spc="-5">
                <a:solidFill>
                  <a:srgbClr val="FFFFFF"/>
                </a:solidFill>
                <a:cs typeface="Verdana"/>
              </a:rPr>
              <a:t>estime</a:t>
            </a:r>
            <a:r>
              <a:rPr sz="1300" b="1" spc="-10">
                <a:solidFill>
                  <a:srgbClr val="FFFFFF"/>
                </a:solidFill>
                <a:cs typeface="Verdana"/>
              </a:rPr>
              <a:t>n</a:t>
            </a:r>
            <a:r>
              <a:rPr sz="1300" b="1">
                <a:solidFill>
                  <a:srgbClr val="FFFFFF"/>
                </a:solidFill>
                <a:cs typeface="Verdana"/>
              </a:rPr>
              <a:t>to</a:t>
            </a:r>
            <a:endParaRPr sz="1300">
              <a:cs typeface="Verdana"/>
            </a:endParaRPr>
          </a:p>
        </p:txBody>
      </p:sp>
      <p:sp>
        <p:nvSpPr>
          <p:cNvPr id="57" name="object 34"/>
          <p:cNvSpPr/>
          <p:nvPr/>
        </p:nvSpPr>
        <p:spPr>
          <a:xfrm>
            <a:off x="576000" y="4804950"/>
            <a:ext cx="1736089" cy="407034"/>
          </a:xfrm>
          <a:custGeom>
            <a:avLst/>
            <a:gdLst/>
            <a:ahLst/>
            <a:cxnLst/>
            <a:rect l="l" t="t" r="r" b="b"/>
            <a:pathLst>
              <a:path w="1736089" h="407035">
                <a:moveTo>
                  <a:pt x="1615948" y="0"/>
                </a:moveTo>
                <a:lnTo>
                  <a:pt x="0" y="0"/>
                </a:lnTo>
                <a:lnTo>
                  <a:pt x="0" y="406908"/>
                </a:lnTo>
                <a:lnTo>
                  <a:pt x="1615948" y="406908"/>
                </a:lnTo>
                <a:lnTo>
                  <a:pt x="1735836" y="203454"/>
                </a:lnTo>
                <a:lnTo>
                  <a:pt x="1615948" y="0"/>
                </a:lnTo>
                <a:close/>
              </a:path>
            </a:pathLst>
          </a:custGeom>
          <a:gradFill>
            <a:gsLst>
              <a:gs pos="0">
                <a:schemeClr val="accent5">
                  <a:lumMod val="60000"/>
                  <a:lumOff val="40000"/>
                </a:schemeClr>
              </a:gs>
              <a:gs pos="50000">
                <a:srgbClr val="9CB86E"/>
              </a:gs>
              <a:gs pos="100000">
                <a:srgbClr val="156B13"/>
              </a:gs>
            </a:gsLst>
            <a:lin ang="5400000" scaled="0"/>
          </a:gradFill>
        </p:spPr>
        <p:txBody>
          <a:bodyPr wrap="square" lIns="0" tIns="0" rIns="0" bIns="0" rtlCol="0"/>
          <a:lstStyle/>
          <a:p>
            <a:endParaRPr sz="1300"/>
          </a:p>
        </p:txBody>
      </p:sp>
      <p:sp>
        <p:nvSpPr>
          <p:cNvPr id="58" name="object 35"/>
          <p:cNvSpPr txBox="1"/>
          <p:nvPr/>
        </p:nvSpPr>
        <p:spPr>
          <a:xfrm>
            <a:off x="814757" y="4903756"/>
            <a:ext cx="1490345"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cs typeface="Verdana"/>
              </a:rPr>
              <a:t>Oneri di</a:t>
            </a:r>
            <a:r>
              <a:rPr sz="1300" b="1" spc="-45" dirty="0">
                <a:solidFill>
                  <a:srgbClr val="FFFFFF"/>
                </a:solidFill>
                <a:cs typeface="Verdana"/>
              </a:rPr>
              <a:t> </a:t>
            </a:r>
            <a:r>
              <a:rPr sz="1300" b="1" spc="-5" dirty="0">
                <a:solidFill>
                  <a:srgbClr val="FFFFFF"/>
                </a:solidFill>
                <a:cs typeface="Verdana"/>
              </a:rPr>
              <a:t>gestione</a:t>
            </a:r>
            <a:endParaRPr sz="1300">
              <a:cs typeface="Verdana"/>
            </a:endParaRPr>
          </a:p>
        </p:txBody>
      </p:sp>
      <p:sp>
        <p:nvSpPr>
          <p:cNvPr id="60" name="object 37"/>
          <p:cNvSpPr/>
          <p:nvPr/>
        </p:nvSpPr>
        <p:spPr>
          <a:xfrm>
            <a:off x="849725" y="5359735"/>
            <a:ext cx="1261871" cy="426719"/>
          </a:xfrm>
          <a:prstGeom prst="rect">
            <a:avLst/>
          </a:prstGeom>
          <a:blipFill>
            <a:blip r:embed="rId5" cstate="print"/>
            <a:stretch>
              <a:fillRect/>
            </a:stretch>
          </a:blipFill>
        </p:spPr>
        <p:txBody>
          <a:bodyPr wrap="square" lIns="0" tIns="0" rIns="0" bIns="0" rtlCol="0"/>
          <a:lstStyle/>
          <a:p>
            <a:endParaRPr sz="1300"/>
          </a:p>
        </p:txBody>
      </p:sp>
      <p:sp>
        <p:nvSpPr>
          <p:cNvPr id="61" name="object 38"/>
          <p:cNvSpPr/>
          <p:nvPr/>
        </p:nvSpPr>
        <p:spPr>
          <a:xfrm>
            <a:off x="576000" y="5320111"/>
            <a:ext cx="1736089" cy="408940"/>
          </a:xfrm>
          <a:custGeom>
            <a:avLst/>
            <a:gdLst/>
            <a:ahLst/>
            <a:cxnLst/>
            <a:rect l="l" t="t" r="r" b="b"/>
            <a:pathLst>
              <a:path w="1736089" h="408939">
                <a:moveTo>
                  <a:pt x="1615440" y="0"/>
                </a:moveTo>
                <a:lnTo>
                  <a:pt x="0" y="0"/>
                </a:lnTo>
                <a:lnTo>
                  <a:pt x="0" y="408431"/>
                </a:lnTo>
                <a:lnTo>
                  <a:pt x="1615440" y="408431"/>
                </a:lnTo>
                <a:lnTo>
                  <a:pt x="1735836" y="204215"/>
                </a:lnTo>
                <a:lnTo>
                  <a:pt x="1615440" y="0"/>
                </a:lnTo>
                <a:close/>
              </a:path>
            </a:pathLst>
          </a:custGeom>
          <a:gradFill>
            <a:gsLst>
              <a:gs pos="0">
                <a:schemeClr val="accent5">
                  <a:lumMod val="60000"/>
                  <a:lumOff val="40000"/>
                </a:schemeClr>
              </a:gs>
              <a:gs pos="50000">
                <a:srgbClr val="9CB86E"/>
              </a:gs>
              <a:gs pos="100000">
                <a:srgbClr val="156B13"/>
              </a:gs>
            </a:gsLst>
            <a:lin ang="5400000" scaled="0"/>
          </a:gradFill>
        </p:spPr>
        <p:txBody>
          <a:bodyPr wrap="square" lIns="0" tIns="0" rIns="0" bIns="0" rtlCol="0"/>
          <a:lstStyle/>
          <a:p>
            <a:endParaRPr sz="1300"/>
          </a:p>
        </p:txBody>
      </p:sp>
      <p:sp>
        <p:nvSpPr>
          <p:cNvPr id="62" name="object 39"/>
          <p:cNvSpPr txBox="1"/>
          <p:nvPr/>
        </p:nvSpPr>
        <p:spPr>
          <a:xfrm>
            <a:off x="954373" y="5419882"/>
            <a:ext cx="998219" cy="212879"/>
          </a:xfrm>
          <a:prstGeom prst="rect">
            <a:avLst/>
          </a:prstGeom>
        </p:spPr>
        <p:txBody>
          <a:bodyPr vert="horz" wrap="square" lIns="0" tIns="12700" rIns="0" bIns="0" rtlCol="0">
            <a:spAutoFit/>
          </a:bodyPr>
          <a:lstStyle/>
          <a:p>
            <a:pPr marL="12700" algn="ctr">
              <a:lnSpc>
                <a:spcPct val="100000"/>
              </a:lnSpc>
              <a:spcBef>
                <a:spcPts val="100"/>
              </a:spcBef>
            </a:pPr>
            <a:r>
              <a:rPr lang="it-IT" sz="1300" b="1" i="1" spc="-5" dirty="0">
                <a:solidFill>
                  <a:srgbClr val="FFFFFF"/>
                </a:solidFill>
                <a:cs typeface="Verdana"/>
              </a:rPr>
              <a:t>IRR  atteso</a:t>
            </a:r>
            <a:endParaRPr sz="1300">
              <a:cs typeface="Verdana"/>
            </a:endParaRPr>
          </a:p>
        </p:txBody>
      </p:sp>
      <p:sp>
        <p:nvSpPr>
          <p:cNvPr id="67" name="object 44"/>
          <p:cNvSpPr txBox="1"/>
          <p:nvPr/>
        </p:nvSpPr>
        <p:spPr>
          <a:xfrm>
            <a:off x="2711799" y="1243330"/>
            <a:ext cx="3358515" cy="198131"/>
          </a:xfrm>
          <a:prstGeom prst="rect">
            <a:avLst/>
          </a:prstGeom>
        </p:spPr>
        <p:txBody>
          <a:bodyPr vert="horz" wrap="square" lIns="0" tIns="13335" rIns="0" bIns="0" rtlCol="0">
            <a:spAutoFit/>
          </a:bodyPr>
          <a:lstStyle/>
          <a:p>
            <a:pPr marL="12700">
              <a:lnSpc>
                <a:spcPct val="100000"/>
              </a:lnSpc>
              <a:spcBef>
                <a:spcPts val="105"/>
              </a:spcBef>
            </a:pPr>
            <a:r>
              <a:rPr sz="1200" dirty="0">
                <a:cs typeface="Verdana"/>
              </a:rPr>
              <a:t>Fondo chiuso </a:t>
            </a:r>
            <a:r>
              <a:rPr sz="1200" spc="-5" dirty="0">
                <a:cs typeface="Verdana"/>
              </a:rPr>
              <a:t>riservato </a:t>
            </a:r>
            <a:r>
              <a:rPr sz="1200" dirty="0">
                <a:cs typeface="Verdana"/>
              </a:rPr>
              <a:t>ad investitori</a:t>
            </a:r>
            <a:r>
              <a:rPr sz="1200" spc="-95" dirty="0">
                <a:cs typeface="Verdana"/>
              </a:rPr>
              <a:t> </a:t>
            </a:r>
            <a:r>
              <a:rPr sz="1200" dirty="0">
                <a:cs typeface="Verdana"/>
              </a:rPr>
              <a:t>professionali</a:t>
            </a:r>
            <a:endParaRPr sz="1200">
              <a:cs typeface="Verdana"/>
            </a:endParaRPr>
          </a:p>
        </p:txBody>
      </p:sp>
      <p:sp>
        <p:nvSpPr>
          <p:cNvPr id="68" name="object 45"/>
          <p:cNvSpPr txBox="1"/>
          <p:nvPr/>
        </p:nvSpPr>
        <p:spPr>
          <a:xfrm>
            <a:off x="2699099" y="1657223"/>
            <a:ext cx="6373495" cy="198131"/>
          </a:xfrm>
          <a:prstGeom prst="rect">
            <a:avLst/>
          </a:prstGeom>
        </p:spPr>
        <p:txBody>
          <a:bodyPr vert="horz" wrap="square" lIns="0" tIns="13335" rIns="0" bIns="0" rtlCol="0">
            <a:spAutoFit/>
          </a:bodyPr>
          <a:lstStyle/>
          <a:p>
            <a:pPr marL="12700" marR="5080">
              <a:lnSpc>
                <a:spcPct val="100000"/>
              </a:lnSpc>
              <a:spcBef>
                <a:spcPts val="105"/>
              </a:spcBef>
            </a:pPr>
            <a:r>
              <a:rPr sz="1200" spc="-5" dirty="0">
                <a:cs typeface="Verdana"/>
              </a:rPr>
              <a:t>Acquisizione </a:t>
            </a:r>
            <a:r>
              <a:rPr sz="1200" dirty="0">
                <a:cs typeface="Verdana"/>
              </a:rPr>
              <a:t>e valorizzazione di </a:t>
            </a:r>
            <a:r>
              <a:rPr sz="1200">
                <a:cs typeface="Verdana"/>
              </a:rPr>
              <a:t>aziende </a:t>
            </a:r>
            <a:r>
              <a:rPr lang="it-IT" sz="1200" dirty="0">
                <a:cs typeface="Verdana"/>
              </a:rPr>
              <a:t>SOCIAL IMPACT</a:t>
            </a:r>
            <a:endParaRPr sz="1200">
              <a:cs typeface="Verdana"/>
            </a:endParaRPr>
          </a:p>
        </p:txBody>
      </p:sp>
      <p:sp>
        <p:nvSpPr>
          <p:cNvPr id="69" name="object 46"/>
          <p:cNvSpPr txBox="1"/>
          <p:nvPr/>
        </p:nvSpPr>
        <p:spPr>
          <a:xfrm>
            <a:off x="2699099" y="2233296"/>
            <a:ext cx="2195830" cy="198131"/>
          </a:xfrm>
          <a:prstGeom prst="rect">
            <a:avLst/>
          </a:prstGeom>
        </p:spPr>
        <p:txBody>
          <a:bodyPr vert="horz" wrap="square" lIns="0" tIns="13335" rIns="0" bIns="0" rtlCol="0">
            <a:spAutoFit/>
          </a:bodyPr>
          <a:lstStyle/>
          <a:p>
            <a:pPr marL="12700">
              <a:lnSpc>
                <a:spcPct val="100000"/>
              </a:lnSpc>
              <a:spcBef>
                <a:spcPts val="105"/>
              </a:spcBef>
            </a:pPr>
            <a:r>
              <a:rPr lang="it-IT" sz="1200" dirty="0">
                <a:cs typeface="Verdana"/>
              </a:rPr>
              <a:t>55 milioni</a:t>
            </a:r>
            <a:endParaRPr sz="1200">
              <a:cs typeface="Verdana"/>
            </a:endParaRPr>
          </a:p>
        </p:txBody>
      </p:sp>
      <p:sp>
        <p:nvSpPr>
          <p:cNvPr id="70" name="object 47"/>
          <p:cNvSpPr txBox="1"/>
          <p:nvPr/>
        </p:nvSpPr>
        <p:spPr>
          <a:xfrm>
            <a:off x="2699099" y="2877140"/>
            <a:ext cx="5417082" cy="198131"/>
          </a:xfrm>
          <a:prstGeom prst="rect">
            <a:avLst/>
          </a:prstGeom>
        </p:spPr>
        <p:txBody>
          <a:bodyPr vert="horz" wrap="square" lIns="0" tIns="13335" rIns="0" bIns="0" rtlCol="0">
            <a:spAutoFit/>
          </a:bodyPr>
          <a:lstStyle/>
          <a:p>
            <a:pPr marL="12700">
              <a:lnSpc>
                <a:spcPct val="100000"/>
              </a:lnSpc>
              <a:spcBef>
                <a:spcPts val="105"/>
              </a:spcBef>
            </a:pPr>
            <a:r>
              <a:rPr sz="1200" dirty="0">
                <a:cs typeface="Verdana"/>
              </a:rPr>
              <a:t>Singoli </a:t>
            </a:r>
            <a:r>
              <a:rPr sz="1200">
                <a:cs typeface="Verdana"/>
              </a:rPr>
              <a:t>investimenti </a:t>
            </a:r>
            <a:r>
              <a:rPr lang="it-IT" sz="1200" dirty="0">
                <a:cs typeface="Verdana"/>
              </a:rPr>
              <a:t>media </a:t>
            </a:r>
            <a:r>
              <a:rPr sz="1200">
                <a:cs typeface="Verdana"/>
              </a:rPr>
              <a:t>pari </a:t>
            </a:r>
            <a:r>
              <a:rPr sz="1200" dirty="0">
                <a:cs typeface="Verdana"/>
              </a:rPr>
              <a:t>a </a:t>
            </a:r>
            <a:r>
              <a:rPr sz="1200">
                <a:cs typeface="Verdana"/>
              </a:rPr>
              <a:t>€</a:t>
            </a:r>
            <a:r>
              <a:rPr sz="1200" spc="-170">
                <a:cs typeface="Verdana"/>
              </a:rPr>
              <a:t> </a:t>
            </a:r>
            <a:r>
              <a:rPr lang="it-IT" sz="1200" spc="5" dirty="0">
                <a:cs typeface="Verdana"/>
              </a:rPr>
              <a:t> 1,</a:t>
            </a:r>
            <a:r>
              <a:rPr sz="1200" spc="5">
                <a:cs typeface="Verdana"/>
              </a:rPr>
              <a:t>5</a:t>
            </a:r>
            <a:r>
              <a:rPr lang="it-IT" sz="1200" spc="5" dirty="0">
                <a:cs typeface="Verdana"/>
              </a:rPr>
              <a:t> </a:t>
            </a:r>
            <a:r>
              <a:rPr sz="1200" spc="5">
                <a:cs typeface="Verdana"/>
              </a:rPr>
              <a:t>mn</a:t>
            </a:r>
            <a:r>
              <a:rPr lang="it-IT" sz="1200" spc="5" dirty="0">
                <a:cs typeface="Verdana"/>
              </a:rPr>
              <a:t> – minimo € 350k – </a:t>
            </a:r>
            <a:r>
              <a:rPr lang="it-IT" sz="1200" spc="5" dirty="0" err="1">
                <a:cs typeface="Verdana"/>
              </a:rPr>
              <a:t>max</a:t>
            </a:r>
            <a:r>
              <a:rPr lang="it-IT" sz="1200" spc="5" dirty="0">
                <a:cs typeface="Verdana"/>
              </a:rPr>
              <a:t> € 2mn</a:t>
            </a:r>
            <a:endParaRPr sz="1200">
              <a:cs typeface="Verdana"/>
            </a:endParaRPr>
          </a:p>
        </p:txBody>
      </p:sp>
      <p:sp>
        <p:nvSpPr>
          <p:cNvPr id="71" name="object 48"/>
          <p:cNvSpPr txBox="1"/>
          <p:nvPr/>
        </p:nvSpPr>
        <p:spPr>
          <a:xfrm>
            <a:off x="2699099" y="3905444"/>
            <a:ext cx="3937635" cy="198131"/>
          </a:xfrm>
          <a:prstGeom prst="rect">
            <a:avLst/>
          </a:prstGeom>
        </p:spPr>
        <p:txBody>
          <a:bodyPr vert="horz" wrap="square" lIns="0" tIns="13335" rIns="0" bIns="0" rtlCol="0">
            <a:spAutoFit/>
          </a:bodyPr>
          <a:lstStyle/>
          <a:p>
            <a:pPr marL="12700">
              <a:lnSpc>
                <a:spcPct val="100000"/>
              </a:lnSpc>
              <a:spcBef>
                <a:spcPts val="105"/>
              </a:spcBef>
            </a:pPr>
            <a:r>
              <a:rPr sz="1200">
                <a:cs typeface="Verdana"/>
              </a:rPr>
              <a:t>1</a:t>
            </a:r>
            <a:r>
              <a:rPr lang="it-IT" sz="1200" dirty="0">
                <a:cs typeface="Verdana"/>
              </a:rPr>
              <a:t>0</a:t>
            </a:r>
            <a:r>
              <a:rPr sz="1200">
                <a:cs typeface="Verdana"/>
              </a:rPr>
              <a:t> </a:t>
            </a:r>
            <a:r>
              <a:rPr sz="1200" dirty="0">
                <a:cs typeface="Verdana"/>
              </a:rPr>
              <a:t>anni dal primo </a:t>
            </a:r>
            <a:r>
              <a:rPr sz="1200" i="1" dirty="0">
                <a:cs typeface="Verdana"/>
              </a:rPr>
              <a:t>closing </a:t>
            </a:r>
            <a:r>
              <a:rPr sz="1200" dirty="0">
                <a:cs typeface="Verdana"/>
              </a:rPr>
              <a:t>+ possibile estensione di 1</a:t>
            </a:r>
            <a:r>
              <a:rPr sz="1200" spc="-130" dirty="0">
                <a:cs typeface="Verdana"/>
              </a:rPr>
              <a:t> </a:t>
            </a:r>
            <a:r>
              <a:rPr sz="1200" dirty="0">
                <a:cs typeface="Verdana"/>
              </a:rPr>
              <a:t>anno</a:t>
            </a:r>
            <a:endParaRPr sz="1200">
              <a:cs typeface="Verdana"/>
            </a:endParaRPr>
          </a:p>
        </p:txBody>
      </p:sp>
      <p:sp>
        <p:nvSpPr>
          <p:cNvPr id="72" name="object 49"/>
          <p:cNvSpPr txBox="1"/>
          <p:nvPr/>
        </p:nvSpPr>
        <p:spPr>
          <a:xfrm>
            <a:off x="2699099" y="4383664"/>
            <a:ext cx="3853815" cy="198131"/>
          </a:xfrm>
          <a:prstGeom prst="rect">
            <a:avLst/>
          </a:prstGeom>
        </p:spPr>
        <p:txBody>
          <a:bodyPr vert="horz" wrap="square" lIns="0" tIns="13335" rIns="0" bIns="0" rtlCol="0">
            <a:spAutoFit/>
          </a:bodyPr>
          <a:lstStyle/>
          <a:p>
            <a:pPr marL="12700">
              <a:lnSpc>
                <a:spcPct val="100000"/>
              </a:lnSpc>
              <a:spcBef>
                <a:spcPts val="105"/>
              </a:spcBef>
            </a:pPr>
            <a:r>
              <a:rPr lang="it-IT" sz="1200" dirty="0">
                <a:cs typeface="Verdana"/>
              </a:rPr>
              <a:t>6 </a:t>
            </a:r>
            <a:r>
              <a:rPr sz="1200">
                <a:cs typeface="Verdana"/>
              </a:rPr>
              <a:t>anni </a:t>
            </a:r>
            <a:r>
              <a:rPr sz="1200" dirty="0">
                <a:cs typeface="Verdana"/>
              </a:rPr>
              <a:t>dal primo </a:t>
            </a:r>
            <a:r>
              <a:rPr sz="1200" i="1" dirty="0">
                <a:cs typeface="Verdana"/>
              </a:rPr>
              <a:t>closing </a:t>
            </a:r>
            <a:r>
              <a:rPr sz="1200" dirty="0">
                <a:cs typeface="Verdana"/>
              </a:rPr>
              <a:t>+ possibile estensione di 1</a:t>
            </a:r>
            <a:r>
              <a:rPr sz="1200" spc="-125" dirty="0">
                <a:cs typeface="Verdana"/>
              </a:rPr>
              <a:t> </a:t>
            </a:r>
            <a:r>
              <a:rPr sz="1200" dirty="0">
                <a:cs typeface="Verdana"/>
              </a:rPr>
              <a:t>anno</a:t>
            </a:r>
            <a:endParaRPr sz="1200">
              <a:cs typeface="Verdana"/>
            </a:endParaRPr>
          </a:p>
        </p:txBody>
      </p:sp>
      <p:sp>
        <p:nvSpPr>
          <p:cNvPr id="74" name="object 51"/>
          <p:cNvSpPr txBox="1"/>
          <p:nvPr/>
        </p:nvSpPr>
        <p:spPr>
          <a:xfrm>
            <a:off x="2699100" y="4835508"/>
            <a:ext cx="6274338" cy="273793"/>
          </a:xfrm>
          <a:prstGeom prst="rect">
            <a:avLst/>
          </a:prstGeom>
        </p:spPr>
        <p:txBody>
          <a:bodyPr vert="horz" wrap="square" lIns="0" tIns="88265" rIns="0" bIns="0" rtlCol="0">
            <a:spAutoFit/>
          </a:bodyPr>
          <a:lstStyle/>
          <a:p>
            <a:pPr marL="184785" indent="-172085">
              <a:lnSpc>
                <a:spcPct val="100000"/>
              </a:lnSpc>
              <a:spcBef>
                <a:spcPts val="695"/>
              </a:spcBef>
              <a:tabLst>
                <a:tab pos="185420" algn="l"/>
              </a:tabLst>
            </a:pPr>
            <a:r>
              <a:rPr lang="it-IT" sz="1200" dirty="0">
                <a:cs typeface="Verdana"/>
              </a:rPr>
              <a:t>2.5% sul </a:t>
            </a:r>
            <a:r>
              <a:rPr lang="it-IT" sz="1200" dirty="0" err="1">
                <a:cs typeface="Verdana"/>
              </a:rPr>
              <a:t>commitment</a:t>
            </a:r>
            <a:r>
              <a:rPr lang="it-IT" sz="1200" dirty="0">
                <a:cs typeface="Verdana"/>
              </a:rPr>
              <a:t> fino al 5 anno – 2% sul NAV dal sesto anno</a:t>
            </a:r>
          </a:p>
        </p:txBody>
      </p:sp>
      <p:sp>
        <p:nvSpPr>
          <p:cNvPr id="77" name="object 54"/>
          <p:cNvSpPr/>
          <p:nvPr/>
        </p:nvSpPr>
        <p:spPr>
          <a:xfrm>
            <a:off x="741520" y="3324860"/>
            <a:ext cx="1452372" cy="426720"/>
          </a:xfrm>
          <a:prstGeom prst="rect">
            <a:avLst/>
          </a:prstGeom>
          <a:blipFill>
            <a:blip r:embed="rId6" cstate="print"/>
            <a:stretch>
              <a:fillRect/>
            </a:stretch>
          </a:blipFill>
        </p:spPr>
        <p:txBody>
          <a:bodyPr wrap="square" lIns="0" tIns="0" rIns="0" bIns="0" rtlCol="0"/>
          <a:lstStyle/>
          <a:p>
            <a:endParaRPr sz="1300"/>
          </a:p>
        </p:txBody>
      </p:sp>
      <p:sp>
        <p:nvSpPr>
          <p:cNvPr id="78" name="object 55"/>
          <p:cNvSpPr/>
          <p:nvPr/>
        </p:nvSpPr>
        <p:spPr>
          <a:xfrm>
            <a:off x="576000" y="3283711"/>
            <a:ext cx="1734820" cy="408940"/>
          </a:xfrm>
          <a:custGeom>
            <a:avLst/>
            <a:gdLst/>
            <a:ahLst/>
            <a:cxnLst/>
            <a:rect l="l" t="t" r="r" b="b"/>
            <a:pathLst>
              <a:path w="1734820" h="408939">
                <a:moveTo>
                  <a:pt x="1613915" y="0"/>
                </a:moveTo>
                <a:lnTo>
                  <a:pt x="0" y="0"/>
                </a:lnTo>
                <a:lnTo>
                  <a:pt x="0" y="408432"/>
                </a:lnTo>
                <a:lnTo>
                  <a:pt x="1613915" y="408432"/>
                </a:lnTo>
                <a:lnTo>
                  <a:pt x="1734312" y="204216"/>
                </a:lnTo>
                <a:lnTo>
                  <a:pt x="1613915" y="0"/>
                </a:lnTo>
                <a:close/>
              </a:path>
            </a:pathLst>
          </a:custGeom>
          <a:gradFill>
            <a:gsLst>
              <a:gs pos="0">
                <a:schemeClr val="accent5">
                  <a:lumMod val="60000"/>
                  <a:lumOff val="40000"/>
                </a:schemeClr>
              </a:gs>
              <a:gs pos="50000">
                <a:srgbClr val="9CB86E"/>
              </a:gs>
              <a:gs pos="100000">
                <a:srgbClr val="156B13"/>
              </a:gs>
            </a:gsLst>
            <a:lin ang="5400000" scaled="0"/>
          </a:gradFill>
        </p:spPr>
        <p:txBody>
          <a:bodyPr wrap="square" lIns="0" tIns="0" rIns="0" bIns="0" rtlCol="0"/>
          <a:lstStyle/>
          <a:p>
            <a:endParaRPr sz="1300"/>
          </a:p>
        </p:txBody>
      </p:sp>
      <p:sp>
        <p:nvSpPr>
          <p:cNvPr id="79" name="object 56"/>
          <p:cNvSpPr txBox="1"/>
          <p:nvPr/>
        </p:nvSpPr>
        <p:spPr>
          <a:xfrm>
            <a:off x="758290" y="3383152"/>
            <a:ext cx="1625801" cy="212879"/>
          </a:xfrm>
          <a:prstGeom prst="rect">
            <a:avLst/>
          </a:prstGeom>
        </p:spPr>
        <p:txBody>
          <a:bodyPr vert="horz" wrap="square" lIns="0" tIns="12700" rIns="0" bIns="0" rtlCol="0">
            <a:spAutoFit/>
          </a:bodyPr>
          <a:lstStyle/>
          <a:p>
            <a:pPr marL="12700">
              <a:lnSpc>
                <a:spcPct val="100000"/>
              </a:lnSpc>
              <a:spcBef>
                <a:spcPts val="100"/>
              </a:spcBef>
            </a:pPr>
            <a:r>
              <a:rPr lang="it-IT" sz="1300" b="1" dirty="0">
                <a:solidFill>
                  <a:srgbClr val="FFFFFF"/>
                </a:solidFill>
                <a:cs typeface="Verdana"/>
              </a:rPr>
              <a:t>Strumenti finanziari</a:t>
            </a:r>
            <a:endParaRPr sz="1300" dirty="0">
              <a:cs typeface="Verdana"/>
            </a:endParaRPr>
          </a:p>
        </p:txBody>
      </p:sp>
      <p:sp>
        <p:nvSpPr>
          <p:cNvPr id="80" name="object 57"/>
          <p:cNvSpPr txBox="1"/>
          <p:nvPr/>
        </p:nvSpPr>
        <p:spPr>
          <a:xfrm>
            <a:off x="2699099" y="3371332"/>
            <a:ext cx="4631264" cy="198131"/>
          </a:xfrm>
          <a:prstGeom prst="rect">
            <a:avLst/>
          </a:prstGeom>
        </p:spPr>
        <p:txBody>
          <a:bodyPr vert="horz" wrap="square" lIns="0" tIns="13335" rIns="0" bIns="0" rtlCol="0">
            <a:spAutoFit/>
          </a:bodyPr>
          <a:lstStyle/>
          <a:p>
            <a:pPr marL="12700">
              <a:lnSpc>
                <a:spcPct val="100000"/>
              </a:lnSpc>
              <a:spcBef>
                <a:spcPts val="105"/>
              </a:spcBef>
            </a:pPr>
            <a:r>
              <a:rPr lang="it-IT" sz="1200" dirty="0" err="1">
                <a:cs typeface="Verdana"/>
              </a:rPr>
              <a:t>Equity</a:t>
            </a:r>
            <a:r>
              <a:rPr lang="it-IT" sz="1200" dirty="0">
                <a:cs typeface="Verdana"/>
              </a:rPr>
              <a:t> – quasi </a:t>
            </a:r>
            <a:r>
              <a:rPr lang="it-IT" sz="1200" dirty="0" err="1">
                <a:cs typeface="Verdana"/>
              </a:rPr>
              <a:t>equity</a:t>
            </a:r>
            <a:r>
              <a:rPr lang="it-IT" sz="1200" dirty="0">
                <a:cs typeface="Verdana"/>
              </a:rPr>
              <a:t> – finanziamenti (</a:t>
            </a:r>
            <a:r>
              <a:rPr lang="it-IT" sz="1200" dirty="0" err="1">
                <a:cs typeface="Verdana"/>
              </a:rPr>
              <a:t>max</a:t>
            </a:r>
            <a:r>
              <a:rPr lang="it-IT" sz="1200" dirty="0">
                <a:cs typeface="Verdana"/>
              </a:rPr>
              <a:t> 30%)</a:t>
            </a:r>
            <a:endParaRPr sz="1200" dirty="0">
              <a:cs typeface="Verdana"/>
            </a:endParaRPr>
          </a:p>
        </p:txBody>
      </p:sp>
      <p:sp>
        <p:nvSpPr>
          <p:cNvPr id="81" name="CasellaDiTesto 80"/>
          <p:cNvSpPr txBox="1"/>
          <p:nvPr/>
        </p:nvSpPr>
        <p:spPr>
          <a:xfrm>
            <a:off x="3615587" y="1997827"/>
            <a:ext cx="4429188" cy="646331"/>
          </a:xfrm>
          <a:prstGeom prst="rect">
            <a:avLst/>
          </a:prstGeom>
          <a:noFill/>
        </p:spPr>
        <p:txBody>
          <a:bodyPr wrap="square" rtlCol="0">
            <a:spAutoFit/>
          </a:bodyPr>
          <a:lstStyle/>
          <a:p>
            <a:r>
              <a:rPr lang="it-IT" sz="1200" i="1" dirty="0">
                <a:cs typeface="Times New Roman" pitchFamily="18" charset="0"/>
              </a:rPr>
              <a:t>1° </a:t>
            </a:r>
            <a:r>
              <a:rPr lang="it-IT" sz="1200" i="1" dirty="0" err="1">
                <a:cs typeface="Times New Roman" pitchFamily="18" charset="0"/>
              </a:rPr>
              <a:t>closing</a:t>
            </a:r>
            <a:r>
              <a:rPr lang="it-IT" sz="1200" i="1" dirty="0">
                <a:cs typeface="Times New Roman" pitchFamily="18" charset="0"/>
              </a:rPr>
              <a:t> - 30/11/2018	15.000.000                   </a:t>
            </a:r>
            <a:r>
              <a:rPr lang="it-IT" sz="1200" i="1" dirty="0" err="1">
                <a:cs typeface="Times New Roman" pitchFamily="18" charset="0"/>
              </a:rPr>
              <a:t>15.000.000</a:t>
            </a:r>
            <a:endParaRPr lang="it-IT" sz="1200" i="1" dirty="0">
              <a:cs typeface="Times New Roman" pitchFamily="18" charset="0"/>
            </a:endParaRPr>
          </a:p>
          <a:p>
            <a:r>
              <a:rPr lang="it-IT" sz="1200" i="1" dirty="0">
                <a:cs typeface="Times New Roman" pitchFamily="18" charset="0"/>
              </a:rPr>
              <a:t>2° </a:t>
            </a:r>
            <a:r>
              <a:rPr lang="it-IT" sz="1200" i="1" dirty="0" err="1">
                <a:cs typeface="Times New Roman" pitchFamily="18" charset="0"/>
              </a:rPr>
              <a:t>closing</a:t>
            </a:r>
            <a:r>
              <a:rPr lang="it-IT" sz="1200" i="1" dirty="0">
                <a:cs typeface="Times New Roman" pitchFamily="18" charset="0"/>
              </a:rPr>
              <a:t> – 30/03/2020    	25.000.000                   40.000.000</a:t>
            </a:r>
          </a:p>
          <a:p>
            <a:r>
              <a:rPr lang="it-IT" sz="1200" i="1" dirty="0">
                <a:cs typeface="Times New Roman" pitchFamily="18" charset="0"/>
              </a:rPr>
              <a:t>3° </a:t>
            </a:r>
            <a:r>
              <a:rPr lang="it-IT" sz="1200" i="1" dirty="0" err="1">
                <a:cs typeface="Times New Roman" pitchFamily="18" charset="0"/>
              </a:rPr>
              <a:t>closing</a:t>
            </a:r>
            <a:r>
              <a:rPr lang="it-IT" sz="1200" i="1" dirty="0">
                <a:cs typeface="Times New Roman" pitchFamily="18" charset="0"/>
              </a:rPr>
              <a:t> – 30/12/2020     	15.000.000                   55.000.000</a:t>
            </a:r>
          </a:p>
        </p:txBody>
      </p:sp>
      <p:sp>
        <p:nvSpPr>
          <p:cNvPr id="82" name="Parentesi graffa aperta 81"/>
          <p:cNvSpPr/>
          <p:nvPr/>
        </p:nvSpPr>
        <p:spPr>
          <a:xfrm>
            <a:off x="3401273" y="1968331"/>
            <a:ext cx="214314" cy="7143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3" name="object 51"/>
          <p:cNvSpPr txBox="1"/>
          <p:nvPr/>
        </p:nvSpPr>
        <p:spPr>
          <a:xfrm>
            <a:off x="2699099" y="5367372"/>
            <a:ext cx="6274338" cy="273793"/>
          </a:xfrm>
          <a:prstGeom prst="rect">
            <a:avLst/>
          </a:prstGeom>
        </p:spPr>
        <p:txBody>
          <a:bodyPr vert="horz" wrap="square" lIns="0" tIns="88265" rIns="0" bIns="0" rtlCol="0">
            <a:spAutoFit/>
          </a:bodyPr>
          <a:lstStyle/>
          <a:p>
            <a:pPr marL="184785" indent="-172085">
              <a:lnSpc>
                <a:spcPct val="100000"/>
              </a:lnSpc>
              <a:spcBef>
                <a:spcPts val="695"/>
              </a:spcBef>
              <a:tabLst>
                <a:tab pos="185420" algn="l"/>
              </a:tabLst>
            </a:pPr>
            <a:r>
              <a:rPr lang="it-IT" sz="1200" dirty="0">
                <a:cs typeface="Verdana"/>
              </a:rPr>
              <a:t>7.2%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61665"/>
          </a:xfrm>
          <a:prstGeom prst="rect">
            <a:avLst/>
          </a:prstGeom>
          <a:noFill/>
        </p:spPr>
        <p:txBody>
          <a:bodyPr wrap="square" rtlCol="0">
            <a:spAutoFit/>
          </a:bodyPr>
          <a:lstStyle/>
          <a:p>
            <a:r>
              <a:rPr lang="it-IT" sz="2200" b="1" dirty="0">
                <a:solidFill>
                  <a:schemeClr val="bg1"/>
                </a:solidFill>
                <a:cs typeface="Times New Roman" pitchFamily="18" charset="0"/>
              </a:rPr>
              <a:t>FONDO SI:</a:t>
            </a:r>
            <a:r>
              <a:rPr lang="it-IT" sz="2400" b="1" dirty="0">
                <a:solidFill>
                  <a:schemeClr val="bg1"/>
                </a:solidFill>
                <a:cs typeface="Times New Roman" pitchFamily="18" charset="0"/>
              </a:rPr>
              <a:t> </a:t>
            </a:r>
            <a:r>
              <a:rPr lang="it-IT" sz="2000" b="1" dirty="0">
                <a:solidFill>
                  <a:schemeClr val="bg1"/>
                </a:solidFill>
                <a:cs typeface="Times New Roman" pitchFamily="18" charset="0"/>
              </a:rPr>
              <a:t>business </a:t>
            </a:r>
            <a:r>
              <a:rPr lang="it-IT" sz="2000" b="1" dirty="0" err="1">
                <a:solidFill>
                  <a:schemeClr val="bg1"/>
                </a:solidFill>
                <a:cs typeface="Times New Roman" pitchFamily="18" charset="0"/>
              </a:rPr>
              <a:t>plan</a:t>
            </a:r>
            <a:endParaRPr lang="it-IT" sz="2000" b="1" dirty="0">
              <a:solidFill>
                <a:schemeClr val="bg1"/>
              </a:solidFill>
              <a:cs typeface="Times New Roman" pitchFamily="18" charset="0"/>
            </a:endParaRP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24</a:t>
            </a:fld>
            <a:endParaRPr lang="it-IT" b="1" dirty="0">
              <a:solidFill>
                <a:srgbClr val="92D050"/>
              </a:solidFill>
              <a:latin typeface="Times New Roman" pitchFamily="18" charset="0"/>
              <a:cs typeface="Times New Roman" pitchFamily="18" charset="0"/>
            </a:endParaRPr>
          </a:p>
        </p:txBody>
      </p:sp>
      <p:grpSp>
        <p:nvGrpSpPr>
          <p:cNvPr id="2" name="Gruppo 25"/>
          <p:cNvGrpSpPr/>
          <p:nvPr/>
        </p:nvGrpSpPr>
        <p:grpSpPr>
          <a:xfrm>
            <a:off x="8072462" y="6246000"/>
            <a:ext cx="612397" cy="342900"/>
            <a:chOff x="8208000" y="6246000"/>
            <a:chExt cx="612397" cy="342900"/>
          </a:xfrm>
        </p:grpSpPr>
        <p:pic>
          <p:nvPicPr>
            <p:cNvPr id="27"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28" name="Connettore 1 27"/>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3"/>
          <a:srcRect/>
          <a:stretch>
            <a:fillRect/>
          </a:stretch>
        </p:blipFill>
        <p:spPr bwMode="auto">
          <a:xfrm>
            <a:off x="142876" y="1181100"/>
            <a:ext cx="8678484" cy="474823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FONDO SI: </a:t>
            </a:r>
            <a:r>
              <a:rPr lang="it-IT" sz="2000" b="1" dirty="0">
                <a:solidFill>
                  <a:schemeClr val="bg1"/>
                </a:solidFill>
                <a:cs typeface="Times New Roman" pitchFamily="18" charset="0"/>
              </a:rPr>
              <a:t>benchmark</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25</a:t>
            </a:fld>
            <a:endParaRPr lang="it-IT" b="1" dirty="0">
              <a:solidFill>
                <a:srgbClr val="92D050"/>
              </a:solidFill>
              <a:latin typeface="Times New Roman" pitchFamily="18" charset="0"/>
              <a:cs typeface="Times New Roman" pitchFamily="18" charset="0"/>
            </a:endParaRPr>
          </a:p>
        </p:txBody>
      </p:sp>
      <p:sp>
        <p:nvSpPr>
          <p:cNvPr id="7" name="CasellaDiTesto 6"/>
          <p:cNvSpPr txBox="1"/>
          <p:nvPr/>
        </p:nvSpPr>
        <p:spPr>
          <a:xfrm>
            <a:off x="500034" y="1187454"/>
            <a:ext cx="8286808" cy="3906775"/>
          </a:xfrm>
          <a:prstGeom prst="rect">
            <a:avLst/>
          </a:prstGeom>
          <a:noFill/>
        </p:spPr>
        <p:txBody>
          <a:bodyPr wrap="square" rtlCol="0">
            <a:spAutoFit/>
          </a:bodyPr>
          <a:lstStyle/>
          <a:p>
            <a:pPr algn="just">
              <a:lnSpc>
                <a:spcPts val="2500"/>
              </a:lnSpc>
            </a:pPr>
            <a:r>
              <a:rPr lang="it-IT" sz="1400" b="1" dirty="0">
                <a:solidFill>
                  <a:srgbClr val="92D050"/>
                </a:solidFill>
                <a:cs typeface="Times New Roman" pitchFamily="18" charset="0"/>
              </a:rPr>
              <a:t>BENCHMARK UE DEL SETTORE SOCIAL INVESTING </a:t>
            </a:r>
            <a:r>
              <a:rPr lang="it-IT" sz="1400" dirty="0">
                <a:cs typeface="Times New Roman" pitchFamily="18" charset="0"/>
              </a:rPr>
              <a:t>– Secondo i dati del GIIN - Global Impact </a:t>
            </a:r>
            <a:r>
              <a:rPr lang="it-IT" sz="1400" dirty="0" err="1">
                <a:cs typeface="Times New Roman" pitchFamily="18" charset="0"/>
              </a:rPr>
              <a:t>Investing</a:t>
            </a:r>
            <a:r>
              <a:rPr lang="it-IT" sz="1400" dirty="0">
                <a:cs typeface="Times New Roman" pitchFamily="18" charset="0"/>
              </a:rPr>
              <a:t> Network, in Europa esistono ad oggi 8 Fondi di investimento equiparabili al Fondo Sì, ovvero un Fondo di Investimento Venture Capital, con una strategia di impact </a:t>
            </a:r>
            <a:r>
              <a:rPr lang="it-IT" sz="1400" dirty="0" err="1">
                <a:cs typeface="Times New Roman" pitchFamily="18" charset="0"/>
              </a:rPr>
              <a:t>investing</a:t>
            </a:r>
            <a:r>
              <a:rPr lang="it-IT" sz="1400" dirty="0">
                <a:cs typeface="Times New Roman" pitchFamily="18" charset="0"/>
              </a:rPr>
              <a:t> sia in ambito sociale che ambientale.</a:t>
            </a:r>
          </a:p>
          <a:p>
            <a:pPr algn="just">
              <a:lnSpc>
                <a:spcPts val="2500"/>
              </a:lnSpc>
            </a:pPr>
            <a:r>
              <a:rPr lang="it-IT" sz="1400" dirty="0">
                <a:cs typeface="Times New Roman" pitchFamily="18" charset="0"/>
              </a:rPr>
              <a:t>Dall'analisi degli </a:t>
            </a:r>
            <a:r>
              <a:rPr lang="it-IT" sz="1400" dirty="0" err="1">
                <a:cs typeface="Times New Roman" pitchFamily="18" charset="0"/>
              </a:rPr>
              <a:t>economics</a:t>
            </a:r>
            <a:r>
              <a:rPr lang="it-IT" sz="1400" dirty="0">
                <a:cs typeface="Times New Roman" pitchFamily="18" charset="0"/>
              </a:rPr>
              <a:t> di tali Fondi, risulta che le principali condizioni economiche applicate in UE sono:</a:t>
            </a:r>
          </a:p>
          <a:p>
            <a:pPr algn="just">
              <a:lnSpc>
                <a:spcPts val="2500"/>
              </a:lnSpc>
            </a:pPr>
            <a:endParaRPr lang="it-IT" sz="1400" dirty="0">
              <a:cs typeface="Times New Roman" pitchFamily="18" charset="0"/>
            </a:endParaRPr>
          </a:p>
          <a:p>
            <a:pPr algn="just">
              <a:lnSpc>
                <a:spcPts val="2500"/>
              </a:lnSpc>
            </a:pPr>
            <a:r>
              <a:rPr lang="it-IT" sz="1400" dirty="0">
                <a:cs typeface="Times New Roman" pitchFamily="18" charset="0"/>
              </a:rPr>
              <a:t>	Fondi PE/VC in UE		</a:t>
            </a:r>
            <a:r>
              <a:rPr lang="it-IT" sz="1400" dirty="0" err="1">
                <a:cs typeface="Times New Roman" pitchFamily="18" charset="0"/>
              </a:rPr>
              <a:t>N°</a:t>
            </a:r>
            <a:r>
              <a:rPr lang="it-IT" sz="1400" dirty="0">
                <a:cs typeface="Times New Roman" pitchFamily="18" charset="0"/>
              </a:rPr>
              <a:t> 8</a:t>
            </a:r>
          </a:p>
          <a:p>
            <a:pPr lvl="2" algn="just">
              <a:lnSpc>
                <a:spcPts val="2500"/>
              </a:lnSpc>
            </a:pPr>
            <a:r>
              <a:rPr lang="it-IT" sz="1200" i="1" dirty="0">
                <a:cs typeface="Times New Roman" pitchFamily="18" charset="0"/>
              </a:rPr>
              <a:t>(</a:t>
            </a:r>
            <a:r>
              <a:rPr lang="it-IT" sz="1200" i="1" dirty="0" err="1">
                <a:cs typeface="Times New Roman" pitchFamily="18" charset="0"/>
              </a:rPr>
              <a:t>Social&amp;Environnamental</a:t>
            </a:r>
            <a:r>
              <a:rPr lang="it-IT" sz="1200" i="1" dirty="0">
                <a:cs typeface="Times New Roman" pitchFamily="18" charset="0"/>
              </a:rPr>
              <a:t> Impact)	</a:t>
            </a:r>
          </a:p>
          <a:p>
            <a:pPr lvl="2" algn="just">
              <a:lnSpc>
                <a:spcPts val="2500"/>
              </a:lnSpc>
            </a:pPr>
            <a:r>
              <a:rPr lang="it-IT" sz="1400" dirty="0">
                <a:cs typeface="Times New Roman" pitchFamily="18" charset="0"/>
              </a:rPr>
              <a:t>Commissione di Gestione Media	2,8%</a:t>
            </a:r>
          </a:p>
          <a:p>
            <a:pPr lvl="2" algn="just">
              <a:lnSpc>
                <a:spcPts val="2500"/>
              </a:lnSpc>
            </a:pPr>
            <a:r>
              <a:rPr lang="it-IT" sz="1400" dirty="0">
                <a:cs typeface="Times New Roman" pitchFamily="18" charset="0"/>
              </a:rPr>
              <a:t>Tasso Soglia (</a:t>
            </a:r>
            <a:r>
              <a:rPr lang="it-IT" sz="1400" dirty="0" err="1">
                <a:cs typeface="Times New Roman" pitchFamily="18" charset="0"/>
              </a:rPr>
              <a:t>Hurdle</a:t>
            </a:r>
            <a:r>
              <a:rPr lang="it-IT" sz="1400" dirty="0">
                <a:cs typeface="Times New Roman" pitchFamily="18" charset="0"/>
              </a:rPr>
              <a:t> Rate)	6,4%</a:t>
            </a:r>
          </a:p>
          <a:p>
            <a:pPr lvl="2" algn="just">
              <a:lnSpc>
                <a:spcPts val="2500"/>
              </a:lnSpc>
            </a:pPr>
            <a:r>
              <a:rPr lang="it-IT" sz="1200" i="1" dirty="0">
                <a:cs typeface="Times New Roman" pitchFamily="18" charset="0"/>
              </a:rPr>
              <a:t>(Rielaborazione dati GIIN 2017)</a:t>
            </a:r>
          </a:p>
          <a:p>
            <a:pPr algn="just">
              <a:lnSpc>
                <a:spcPts val="2500"/>
              </a:lnSpc>
            </a:pPr>
            <a:endParaRPr lang="it-IT" sz="1400" dirty="0">
              <a:cs typeface="Times New Roman" pitchFamily="18" charset="0"/>
            </a:endParaRPr>
          </a:p>
          <a:p>
            <a:pPr algn="just">
              <a:lnSpc>
                <a:spcPts val="2500"/>
              </a:lnSpc>
            </a:pPr>
            <a:r>
              <a:rPr lang="it-IT" sz="1400" dirty="0">
                <a:cs typeface="Times New Roman" pitchFamily="18" charset="0"/>
              </a:rPr>
              <a:t> </a:t>
            </a:r>
          </a:p>
        </p:txBody>
      </p:sp>
      <p:grpSp>
        <p:nvGrpSpPr>
          <p:cNvPr id="9" name="Gruppo 8"/>
          <p:cNvGrpSpPr/>
          <p:nvPr/>
        </p:nvGrpSpPr>
        <p:grpSpPr>
          <a:xfrm>
            <a:off x="8072462" y="6246000"/>
            <a:ext cx="612397" cy="342900"/>
            <a:chOff x="8208000" y="6246000"/>
            <a:chExt cx="612397" cy="342900"/>
          </a:xfrm>
        </p:grpSpPr>
        <p:pic>
          <p:nvPicPr>
            <p:cNvPr id="10"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2"/>
          <p:cNvPicPr>
            <a:picLocks noChangeAspect="1" noChangeArrowheads="1"/>
          </p:cNvPicPr>
          <p:nvPr/>
        </p:nvPicPr>
        <p:blipFill>
          <a:blip r:embed="rId2" cstate="print"/>
          <a:srcRect/>
          <a:stretch>
            <a:fillRect/>
          </a:stretch>
        </p:blipFill>
        <p:spPr bwMode="auto">
          <a:xfrm>
            <a:off x="8207392" y="6246624"/>
            <a:ext cx="586740" cy="342900"/>
          </a:xfrm>
          <a:prstGeom prst="rect">
            <a:avLst/>
          </a:prstGeom>
          <a:noFill/>
          <a:ln w="9525">
            <a:noFill/>
            <a:miter lim="800000"/>
            <a:headEnd/>
            <a:tailEnd/>
          </a:ln>
          <a:effectLst/>
        </p:spPr>
      </p:pic>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agenda</a:t>
            </a:r>
          </a:p>
        </p:txBody>
      </p:sp>
      <p:cxnSp>
        <p:nvCxnSpPr>
          <p:cNvPr id="8" name="Connettore 1 7"/>
          <p:cNvCxnSpPr/>
          <p:nvPr/>
        </p:nvCxnSpPr>
        <p:spPr>
          <a:xfrm rot="5400000">
            <a:off x="8676000" y="6421497"/>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Segnaposto numero diapositiva 10"/>
          <p:cNvSpPr>
            <a:spLocks noGrp="1"/>
          </p:cNvSpPr>
          <p:nvPr>
            <p:ph type="sldNum" sz="quarter" idx="12"/>
          </p:nvPr>
        </p:nvSpPr>
        <p:spPr>
          <a:xfrm>
            <a:off x="7175842" y="6346988"/>
            <a:ext cx="1877568" cy="32004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26</a:t>
            </a:fld>
            <a:endParaRPr lang="it-IT" b="1" dirty="0">
              <a:solidFill>
                <a:srgbClr val="92D050"/>
              </a:solidFill>
              <a:latin typeface="Times New Roman" pitchFamily="18" charset="0"/>
              <a:cs typeface="Times New Roman" pitchFamily="18" charset="0"/>
            </a:endParaRPr>
          </a:p>
        </p:txBody>
      </p:sp>
      <p:sp>
        <p:nvSpPr>
          <p:cNvPr id="13" name="CasellaDiTesto 12"/>
          <p:cNvSpPr txBox="1"/>
          <p:nvPr/>
        </p:nvSpPr>
        <p:spPr>
          <a:xfrm>
            <a:off x="5857884" y="5362269"/>
            <a:ext cx="2143140" cy="307777"/>
          </a:xfrm>
          <a:prstGeom prst="rect">
            <a:avLst/>
          </a:prstGeom>
          <a:noFill/>
        </p:spPr>
        <p:txBody>
          <a:bodyPr wrap="square" rtlCol="0">
            <a:spAutoFit/>
          </a:bodyPr>
          <a:lstStyle/>
          <a:p>
            <a:r>
              <a:rPr lang="it-IT" sz="1400" i="1" dirty="0">
                <a:solidFill>
                  <a:schemeClr val="bg1"/>
                </a:solidFill>
                <a:latin typeface="Lucida Sans" pitchFamily="34" charset="0"/>
              </a:rPr>
              <a:t>I risultati che contano</a:t>
            </a:r>
          </a:p>
        </p:txBody>
      </p:sp>
      <p:sp>
        <p:nvSpPr>
          <p:cNvPr id="16" name="CasellaDiTesto 15"/>
          <p:cNvSpPr txBox="1"/>
          <p:nvPr/>
        </p:nvSpPr>
        <p:spPr>
          <a:xfrm>
            <a:off x="1357290" y="1357298"/>
            <a:ext cx="6429420" cy="4031873"/>
          </a:xfrm>
          <a:prstGeom prst="rect">
            <a:avLst/>
          </a:prstGeom>
          <a:noFill/>
        </p:spPr>
        <p:txBody>
          <a:bodyPr wrap="square" rtlCol="0">
            <a:spAutoFit/>
          </a:bodyPr>
          <a:lstStyle/>
          <a:p>
            <a:pPr marL="342900" indent="-342900">
              <a:buFont typeface="+mj-lt"/>
              <a:buAutoNum type="arabicPeriod"/>
            </a:pPr>
            <a:r>
              <a:rPr lang="it-IT" sz="1600" dirty="0">
                <a:cs typeface="Times New Roman" pitchFamily="18" charset="0"/>
              </a:rPr>
              <a:t>Gli investimenti SRI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sistema SEFEA</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obiettivi di impatto sociale e la loro misurazione</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Fondo SI </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investimenti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Informazioni </a:t>
            </a:r>
          </a:p>
        </p:txBody>
      </p:sp>
      <p:sp>
        <p:nvSpPr>
          <p:cNvPr id="17" name="Rettangolo 16"/>
          <p:cNvSpPr/>
          <p:nvPr/>
        </p:nvSpPr>
        <p:spPr>
          <a:xfrm>
            <a:off x="1008000" y="4071942"/>
            <a:ext cx="3857652" cy="720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Immagine correlata">
            <a:extLst>
              <a:ext uri="{FF2B5EF4-FFF2-40B4-BE49-F238E27FC236}">
                <a16:creationId xmlns:a16="http://schemas.microsoft.com/office/drawing/2014/main" id="{16800AC4-4591-4E29-9CB4-1F04E7C1F52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6594" y="4951148"/>
            <a:ext cx="2556000" cy="17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Immagine 14" descr="PerchÃ© sposarsi in Sicilia">
            <a:extLst>
              <a:ext uri="{FF2B5EF4-FFF2-40B4-BE49-F238E27FC236}">
                <a16:creationId xmlns:a16="http://schemas.microsoft.com/office/drawing/2014/main" id="{FBE56E22-B158-4409-94AF-38C13706DC4A}"/>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16594" y="2950884"/>
            <a:ext cx="2556000" cy="17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FONDO SI: </a:t>
            </a:r>
            <a:r>
              <a:rPr lang="it-IT" sz="2000" b="1" dirty="0">
                <a:solidFill>
                  <a:schemeClr val="bg1"/>
                </a:solidFill>
                <a:cs typeface="Times New Roman" pitchFamily="18" charset="0"/>
              </a:rPr>
              <a:t>investimenti deliberati – TONNARA DELL’ORSA</a:t>
            </a:r>
          </a:p>
        </p:txBody>
      </p:sp>
      <p:sp>
        <p:nvSpPr>
          <p:cNvPr id="11" name="Segnaposto numero diapositiva 10"/>
          <p:cNvSpPr>
            <a:spLocks noGrp="1"/>
          </p:cNvSpPr>
          <p:nvPr>
            <p:ph type="sldNum" sz="quarter" idx="12"/>
          </p:nvPr>
        </p:nvSpPr>
        <p:spPr>
          <a:xfrm>
            <a:off x="-642974"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27</a:t>
            </a:fld>
            <a:endParaRPr lang="it-IT" b="1" dirty="0">
              <a:solidFill>
                <a:srgbClr val="92D050"/>
              </a:solidFill>
              <a:latin typeface="Times New Roman" pitchFamily="18" charset="0"/>
              <a:cs typeface="Times New Roman" pitchFamily="18" charset="0"/>
            </a:endParaRPr>
          </a:p>
        </p:txBody>
      </p:sp>
      <p:pic>
        <p:nvPicPr>
          <p:cNvPr id="7" name="Immagine 6" descr="https://www.tonnaradellorsa.it/wp-content/uploads/2017/11/HOME-1.jpg">
            <a:extLst>
              <a:ext uri="{FF2B5EF4-FFF2-40B4-BE49-F238E27FC236}">
                <a16:creationId xmlns:a16="http://schemas.microsoft.com/office/drawing/2014/main" id="{7E5595B2-956A-4799-83E7-ED0DA85E2C19}"/>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6516594" y="950620"/>
            <a:ext cx="2556000" cy="17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aphicFrame>
        <p:nvGraphicFramePr>
          <p:cNvPr id="9" name="Tabella 8"/>
          <p:cNvGraphicFramePr>
            <a:graphicFrameLocks noGrp="1"/>
          </p:cNvGraphicFramePr>
          <p:nvPr>
            <p:extLst>
              <p:ext uri="{D42A27DB-BD31-4B8C-83A1-F6EECF244321}">
                <p14:modId xmlns:p14="http://schemas.microsoft.com/office/powerpoint/2010/main" val="2222853874"/>
              </p:ext>
            </p:extLst>
          </p:nvPr>
        </p:nvGraphicFramePr>
        <p:xfrm>
          <a:off x="285720" y="900859"/>
          <a:ext cx="5929354" cy="2941003"/>
        </p:xfrm>
        <a:graphic>
          <a:graphicData uri="http://schemas.openxmlformats.org/drawingml/2006/table">
            <a:tbl>
              <a:tblPr>
                <a:tableStyleId>{17292A2E-F333-43FB-9621-5CBBE7FDCDCB}</a:tableStyleId>
              </a:tblPr>
              <a:tblGrid>
                <a:gridCol w="1071570">
                  <a:extLst>
                    <a:ext uri="{9D8B030D-6E8A-4147-A177-3AD203B41FA5}">
                      <a16:colId xmlns:a16="http://schemas.microsoft.com/office/drawing/2014/main" val="20000"/>
                    </a:ext>
                  </a:extLst>
                </a:gridCol>
                <a:gridCol w="4857784">
                  <a:extLst>
                    <a:ext uri="{9D8B030D-6E8A-4147-A177-3AD203B41FA5}">
                      <a16:colId xmlns:a16="http://schemas.microsoft.com/office/drawing/2014/main" val="20001"/>
                    </a:ext>
                  </a:extLst>
                </a:gridCol>
              </a:tblGrid>
              <a:tr h="272022">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it-IT" sz="1400" b="1" dirty="0">
                          <a:solidFill>
                            <a:schemeClr val="accent5"/>
                          </a:solidFill>
                          <a:latin typeface="+mn-lt"/>
                          <a:cs typeface="Times New Roman" pitchFamily="18" charset="0"/>
                        </a:rPr>
                        <a:t>Nome</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w="9525" cap="flat" cmpd="sng" algn="ctr">
                      <a:noFill/>
                      <a:prstDash val="soli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mn-lt"/>
                          <a:cs typeface="Times New Roman" pitchFamily="18" charset="0"/>
                        </a:rPr>
                        <a:t>Tonnara dell’Orsa</a:t>
                      </a:r>
                      <a:r>
                        <a:rPr lang="it-IT" sz="1400" baseline="0" dirty="0">
                          <a:solidFill>
                            <a:srgbClr val="000000"/>
                          </a:solidFill>
                          <a:latin typeface="+mn-lt"/>
                          <a:cs typeface="Times New Roman" pitchFamily="18" charset="0"/>
                        </a:rPr>
                        <a:t> – </a:t>
                      </a:r>
                      <a:r>
                        <a:rPr lang="it-IT" sz="1400" baseline="0" dirty="0" err="1">
                          <a:solidFill>
                            <a:srgbClr val="000000"/>
                          </a:solidFill>
                          <a:latin typeface="+mn-lt"/>
                          <a:cs typeface="Times New Roman" pitchFamily="18" charset="0"/>
                        </a:rPr>
                        <a:t>Cinisi</a:t>
                      </a:r>
                      <a:r>
                        <a:rPr lang="it-IT" sz="1400" baseline="0" dirty="0">
                          <a:solidFill>
                            <a:srgbClr val="000000"/>
                          </a:solidFill>
                          <a:latin typeface="+mn-lt"/>
                          <a:cs typeface="Times New Roman" pitchFamily="18" charset="0"/>
                        </a:rPr>
                        <a:t> (PA)</a:t>
                      </a:r>
                      <a:endParaRPr lang="it-IT" sz="1400" dirty="0">
                        <a:solidFill>
                          <a:srgbClr val="000000"/>
                        </a:solidFill>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20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dirty="0">
                          <a:solidFill>
                            <a:schemeClr val="accent5"/>
                          </a:solidFill>
                          <a:latin typeface="+mn-lt"/>
                          <a:cs typeface="Times New Roman" pitchFamily="18" charset="0"/>
                        </a:rPr>
                        <a:t>Forma legale</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just" defTabSz="360000" rtl="0" eaLnBrk="1" fontAlgn="auto" latinLnBrk="0" hangingPunct="1">
                        <a:lnSpc>
                          <a:spcPct val="107000"/>
                        </a:lnSpc>
                        <a:spcBef>
                          <a:spcPts val="0"/>
                        </a:spcBef>
                        <a:spcAft>
                          <a:spcPts val="0"/>
                        </a:spcAft>
                        <a:buClrTx/>
                        <a:buSzTx/>
                        <a:buFontTx/>
                        <a:buNone/>
                        <a:tabLst/>
                        <a:defRPr/>
                      </a:pPr>
                      <a:r>
                        <a:rPr lang="it-IT" sz="1400" dirty="0" err="1">
                          <a:solidFill>
                            <a:srgbClr val="000000"/>
                          </a:solidFill>
                          <a:latin typeface="+mn-lt"/>
                          <a:cs typeface="Times New Roman" pitchFamily="18" charset="0"/>
                        </a:rPr>
                        <a:t>Srl</a:t>
                      </a:r>
                      <a:r>
                        <a:rPr lang="it-IT" sz="1400" dirty="0">
                          <a:solidFill>
                            <a:srgbClr val="000000"/>
                          </a:solidFill>
                          <a:latin typeface="+mn-lt"/>
                          <a:cs typeface="Times New Roman" pitchFamily="18" charset="0"/>
                        </a:rPr>
                        <a:t>, controllata da due società cooperative locali </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7571">
                <a:tc>
                  <a:txBody>
                    <a:bodyPr/>
                    <a:lstStyle/>
                    <a:p>
                      <a:pPr algn="r">
                        <a:lnSpc>
                          <a:spcPct val="107000"/>
                        </a:lnSpc>
                        <a:spcAft>
                          <a:spcPts val="0"/>
                        </a:spcAft>
                      </a:pPr>
                      <a:r>
                        <a:rPr lang="it-IT" sz="1400" b="1" dirty="0">
                          <a:solidFill>
                            <a:schemeClr val="accent5"/>
                          </a:solidFill>
                          <a:latin typeface="+mn-lt"/>
                          <a:cs typeface="Times New Roman" pitchFamily="18" charset="0"/>
                        </a:rPr>
                        <a:t>Attività</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mn-lt"/>
                          <a:cs typeface="Times New Roman" pitchFamily="18" charset="0"/>
                        </a:rPr>
                        <a:t>La società è nata per la riqualificazione e gestione di un </a:t>
                      </a:r>
                      <a:r>
                        <a:rPr lang="it-IT" sz="1400" b="1" dirty="0">
                          <a:solidFill>
                            <a:srgbClr val="000000"/>
                          </a:solidFill>
                          <a:latin typeface="+mn-lt"/>
                          <a:cs typeface="Times New Roman" pitchFamily="18" charset="0"/>
                        </a:rPr>
                        <a:t>edificio storico del 1300 </a:t>
                      </a:r>
                      <a:r>
                        <a:rPr lang="it-IT" sz="1400" dirty="0">
                          <a:solidFill>
                            <a:srgbClr val="000000"/>
                          </a:solidFill>
                          <a:latin typeface="+mn-lt"/>
                          <a:cs typeface="Times New Roman" pitchFamily="18" charset="0"/>
                        </a:rPr>
                        <a:t>di proprietà</a:t>
                      </a:r>
                      <a:r>
                        <a:rPr lang="it-IT" sz="1400" baseline="0" dirty="0">
                          <a:solidFill>
                            <a:srgbClr val="000000"/>
                          </a:solidFill>
                          <a:latin typeface="+mn-lt"/>
                          <a:cs typeface="Times New Roman" pitchFamily="18" charset="0"/>
                        </a:rPr>
                        <a:t> comunale</a:t>
                      </a:r>
                      <a:r>
                        <a:rPr lang="it-IT" sz="1400" dirty="0">
                          <a:solidFill>
                            <a:srgbClr val="000000"/>
                          </a:solidFill>
                          <a:latin typeface="+mn-lt"/>
                          <a:cs typeface="Times New Roman" pitchFamily="18" charset="0"/>
                        </a:rPr>
                        <a:t>, rimasto </a:t>
                      </a:r>
                      <a:r>
                        <a:rPr lang="it-IT" sz="1400" b="1" dirty="0">
                          <a:solidFill>
                            <a:srgbClr val="000000"/>
                          </a:solidFill>
                          <a:latin typeface="+mn-lt"/>
                          <a:cs typeface="Times New Roman" pitchFamily="18" charset="0"/>
                        </a:rPr>
                        <a:t>abbandonato</a:t>
                      </a:r>
                      <a:r>
                        <a:rPr lang="it-IT" sz="1400" dirty="0">
                          <a:solidFill>
                            <a:srgbClr val="000000"/>
                          </a:solidFill>
                          <a:latin typeface="+mn-lt"/>
                          <a:cs typeface="Times New Roman" pitchFamily="18" charset="0"/>
                        </a:rPr>
                        <a:t> per decenni. L’iniziativa prevede interventi di carattere </a:t>
                      </a:r>
                      <a:r>
                        <a:rPr lang="it-IT" sz="1400" b="1" dirty="0">
                          <a:solidFill>
                            <a:srgbClr val="000000"/>
                          </a:solidFill>
                          <a:latin typeface="+mn-lt"/>
                          <a:cs typeface="Times New Roman" pitchFamily="18" charset="0"/>
                        </a:rPr>
                        <a:t>culturale, sociale ed ambientale</a:t>
                      </a:r>
                      <a:r>
                        <a:rPr lang="it-IT" sz="1400" dirty="0">
                          <a:solidFill>
                            <a:srgbClr val="000000"/>
                          </a:solidFill>
                          <a:latin typeface="+mn-lt"/>
                          <a:cs typeface="Times New Roman" pitchFamily="18" charset="0"/>
                        </a:rPr>
                        <a:t>. L’obiettivo è la promozione di stili di vita sostenibili, del consumo critico, della tutela dell'ambiente e delle risorse del territorio. </a:t>
                      </a:r>
                      <a:endParaRPr lang="it-IT" sz="1400" dirty="0">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0621">
                <a:tc>
                  <a:txBody>
                    <a:bodyPr/>
                    <a:lstStyle/>
                    <a:p>
                      <a:pPr algn="r">
                        <a:lnSpc>
                          <a:spcPct val="107000"/>
                        </a:lnSpc>
                        <a:spcAft>
                          <a:spcPts val="0"/>
                        </a:spcAft>
                      </a:pPr>
                      <a:r>
                        <a:rPr lang="it-IT" sz="1400" b="1" dirty="0">
                          <a:solidFill>
                            <a:schemeClr val="accent5"/>
                          </a:solidFill>
                          <a:latin typeface="+mn-lt"/>
                          <a:cs typeface="Times New Roman" pitchFamily="18" charset="0"/>
                        </a:rPr>
                        <a:t>Progetto presentato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mn-lt"/>
                          <a:cs typeface="Times New Roman" pitchFamily="18" charset="0"/>
                        </a:rPr>
                        <a:t>La proponente prevede un piano di investimento per il completamento della struttura al fine di renderla pienamente operativa.</a:t>
                      </a:r>
                      <a:endParaRPr lang="it-IT" sz="1400" dirty="0">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0" name="Picture 2" descr="Risultati immagini per tonnara dell'orsa"/>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28986" y="928670"/>
            <a:ext cx="885318" cy="88531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o 11"/>
          <p:cNvGrpSpPr/>
          <p:nvPr/>
        </p:nvGrpSpPr>
        <p:grpSpPr>
          <a:xfrm>
            <a:off x="265488" y="6246000"/>
            <a:ext cx="612397" cy="342900"/>
            <a:chOff x="8208000" y="6246000"/>
            <a:chExt cx="612397" cy="342900"/>
          </a:xfrm>
        </p:grpSpPr>
        <p:pic>
          <p:nvPicPr>
            <p:cNvPr id="13" name="Picture 2"/>
            <p:cNvPicPr>
              <a:picLocks noChangeAspect="1" noChangeArrowheads="1"/>
            </p:cNvPicPr>
            <p:nvPr/>
          </p:nvPicPr>
          <p:blipFill>
            <a:blip r:embed="rId7"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4" name="Connettore 1 13"/>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aphicFrame>
        <p:nvGraphicFramePr>
          <p:cNvPr id="17" name="Tabella 16"/>
          <p:cNvGraphicFramePr>
            <a:graphicFrameLocks noGrp="1"/>
          </p:cNvGraphicFramePr>
          <p:nvPr>
            <p:extLst>
              <p:ext uri="{D42A27DB-BD31-4B8C-83A1-F6EECF244321}">
                <p14:modId xmlns:p14="http://schemas.microsoft.com/office/powerpoint/2010/main" val="1011217011"/>
              </p:ext>
            </p:extLst>
          </p:nvPr>
        </p:nvGraphicFramePr>
        <p:xfrm>
          <a:off x="300448" y="3903944"/>
          <a:ext cx="5857916" cy="2065973"/>
        </p:xfrm>
        <a:graphic>
          <a:graphicData uri="http://schemas.openxmlformats.org/drawingml/2006/table">
            <a:tbl>
              <a:tblPr>
                <a:tableStyleId>{17292A2E-F333-43FB-9621-5CBBE7FDCDCB}</a:tableStyleId>
              </a:tblPr>
              <a:tblGrid>
                <a:gridCol w="1056842">
                  <a:extLst>
                    <a:ext uri="{9D8B030D-6E8A-4147-A177-3AD203B41FA5}">
                      <a16:colId xmlns:a16="http://schemas.microsoft.com/office/drawing/2014/main" val="20000"/>
                    </a:ext>
                  </a:extLst>
                </a:gridCol>
                <a:gridCol w="4801074">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400" b="1" dirty="0">
                          <a:solidFill>
                            <a:schemeClr val="accent5"/>
                          </a:solidFill>
                          <a:latin typeface="+mn-lt"/>
                          <a:cs typeface="Times New Roman" pitchFamily="18" charset="0"/>
                        </a:rPr>
                        <a:t>Ambiti di Impatto</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247650" marR="0" lvl="0" indent="-247650" algn="just" defTabSz="914400" rtl="0" eaLnBrk="1" fontAlgn="auto" latinLnBrk="0" hangingPunct="1">
                        <a:lnSpc>
                          <a:spcPct val="107000"/>
                        </a:lnSpc>
                        <a:spcBef>
                          <a:spcPts val="0"/>
                        </a:spcBef>
                        <a:spcAft>
                          <a:spcPts val="0"/>
                        </a:spcAft>
                        <a:buClr>
                          <a:schemeClr val="accent5"/>
                        </a:buClr>
                        <a:buSzTx/>
                        <a:buFont typeface="Wingdings" pitchFamily="2" charset="2"/>
                        <a:buChar char="q"/>
                        <a:tabLst>
                          <a:tab pos="173038" algn="l"/>
                        </a:tabLst>
                        <a:defRPr/>
                      </a:pPr>
                      <a:r>
                        <a:rPr lang="it-IT" sz="1400" b="1" dirty="0">
                          <a:latin typeface="+mn-lt"/>
                          <a:cs typeface="Times New Roman" pitchFamily="18" charset="0"/>
                        </a:rPr>
                        <a:t>Riappropriazione</a:t>
                      </a:r>
                      <a:r>
                        <a:rPr lang="it-IT" sz="1400" dirty="0">
                          <a:latin typeface="+mn-lt"/>
                          <a:cs typeface="Times New Roman" pitchFamily="18" charset="0"/>
                        </a:rPr>
                        <a:t> di un bene </a:t>
                      </a:r>
                      <a:r>
                        <a:rPr lang="it-IT" sz="1400" dirty="0" err="1">
                          <a:latin typeface="+mn-lt"/>
                          <a:cs typeface="Times New Roman" pitchFamily="18" charset="0"/>
                        </a:rPr>
                        <a:t>storico-culturale</a:t>
                      </a:r>
                      <a:endParaRPr lang="it-IT" sz="1400" dirty="0">
                        <a:latin typeface="+mn-lt"/>
                        <a:cs typeface="Times New Roman" pitchFamily="18" charset="0"/>
                      </a:endParaRPr>
                    </a:p>
                    <a:p>
                      <a:pPr marL="247650" lvl="0" indent="-247650" algn="just">
                        <a:lnSpc>
                          <a:spcPct val="107000"/>
                        </a:lnSpc>
                        <a:spcAft>
                          <a:spcPts val="0"/>
                        </a:spcAft>
                        <a:buClr>
                          <a:schemeClr val="accent5"/>
                        </a:buClr>
                        <a:buFont typeface="Wingdings" pitchFamily="2" charset="2"/>
                        <a:buChar char="q"/>
                        <a:tabLst>
                          <a:tab pos="173038" algn="l"/>
                        </a:tabLst>
                      </a:pPr>
                      <a:r>
                        <a:rPr lang="it-IT" sz="1400" b="1" dirty="0">
                          <a:latin typeface="+mn-lt"/>
                          <a:cs typeface="Times New Roman" pitchFamily="18" charset="0"/>
                        </a:rPr>
                        <a:t>Incremento dell’offerta culturale ed educativa</a:t>
                      </a:r>
                      <a:endParaRPr lang="it-IT" sz="1400" dirty="0">
                        <a:latin typeface="+mn-lt"/>
                        <a:cs typeface="Times New Roman" pitchFamily="18" charset="0"/>
                      </a:endParaRPr>
                    </a:p>
                    <a:p>
                      <a:pPr marL="247650" lvl="0" indent="-247650" algn="just">
                        <a:lnSpc>
                          <a:spcPct val="107000"/>
                        </a:lnSpc>
                        <a:spcAft>
                          <a:spcPts val="0"/>
                        </a:spcAft>
                        <a:buClr>
                          <a:schemeClr val="accent5"/>
                        </a:buClr>
                        <a:buFont typeface="Wingdings" pitchFamily="2" charset="2"/>
                        <a:buChar char="q"/>
                        <a:tabLst>
                          <a:tab pos="173038" algn="l"/>
                        </a:tabLst>
                      </a:pPr>
                      <a:r>
                        <a:rPr lang="it-IT" sz="1400" b="1" dirty="0">
                          <a:latin typeface="+mn-lt"/>
                          <a:cs typeface="Times New Roman" pitchFamily="18" charset="0"/>
                        </a:rPr>
                        <a:t>Sensibilizzazione</a:t>
                      </a:r>
                      <a:r>
                        <a:rPr lang="it-IT" sz="1400" b="1" baseline="0" dirty="0">
                          <a:latin typeface="+mn-lt"/>
                          <a:cs typeface="Times New Roman" pitchFamily="18" charset="0"/>
                        </a:rPr>
                        <a:t> su temi </a:t>
                      </a:r>
                      <a:r>
                        <a:rPr lang="it-IT" sz="1400" b="1" dirty="0">
                          <a:latin typeface="+mn-lt"/>
                          <a:cs typeface="Times New Roman" pitchFamily="18" charset="0"/>
                        </a:rPr>
                        <a:t>ambientali</a:t>
                      </a:r>
                      <a:r>
                        <a:rPr lang="it-IT" sz="1400" b="1" baseline="0" dirty="0">
                          <a:latin typeface="+mn-lt"/>
                          <a:cs typeface="Times New Roman" pitchFamily="18" charset="0"/>
                        </a:rPr>
                        <a:t> e</a:t>
                      </a:r>
                      <a:r>
                        <a:rPr lang="it-IT" sz="1400" b="1" dirty="0">
                          <a:latin typeface="+mn-lt"/>
                          <a:cs typeface="Times New Roman" pitchFamily="18" charset="0"/>
                        </a:rPr>
                        <a:t> consumo sostenibile</a:t>
                      </a:r>
                      <a:endParaRPr lang="it-IT" sz="1400" b="1" dirty="0">
                        <a:solidFill>
                          <a:srgbClr val="2E74B5"/>
                        </a:solidFill>
                        <a:latin typeface="+mn-lt"/>
                        <a:ea typeface="Calibri" panose="020F0502020204030204" pitchFamily="34" charset="0"/>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indent="0" algn="r">
                        <a:buFont typeface="Arial" panose="020B0604020202020204" pitchFamily="34" charset="0"/>
                        <a:buNone/>
                      </a:pPr>
                      <a:r>
                        <a:rPr lang="it-IT" sz="1400" b="1" dirty="0">
                          <a:solidFill>
                            <a:schemeClr val="accent5"/>
                          </a:solidFill>
                          <a:latin typeface="+mn-lt"/>
                          <a:cs typeface="Times New Roman" pitchFamily="18" charset="0"/>
                        </a:rPr>
                        <a:t>CAPEX</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247650" lvl="0" indent="-247650" algn="just" defTabSz="914400" rtl="0" eaLnBrk="1" latinLnBrk="0" hangingPunct="1">
                        <a:lnSpc>
                          <a:spcPct val="107000"/>
                        </a:lnSpc>
                        <a:spcAft>
                          <a:spcPts val="0"/>
                        </a:spcAft>
                        <a:buClr>
                          <a:schemeClr val="accent5"/>
                        </a:buClr>
                        <a:buFont typeface="Wingdings" pitchFamily="2" charset="2"/>
                        <a:buChar char="q"/>
                        <a:tabLst>
                          <a:tab pos="173038" algn="l"/>
                        </a:tabLst>
                      </a:pPr>
                      <a:r>
                        <a:rPr lang="it-IT" sz="1400" b="0" kern="1200" dirty="0">
                          <a:solidFill>
                            <a:schemeClr val="tx1"/>
                          </a:solidFill>
                          <a:latin typeface="+mn-lt"/>
                          <a:ea typeface="+mn-ea"/>
                          <a:cs typeface="Times New Roman" pitchFamily="18" charset="0"/>
                        </a:rPr>
                        <a:t>Attrezzatura e arredi area ristorazione</a:t>
                      </a:r>
                    </a:p>
                    <a:p>
                      <a:pPr marL="247650" lvl="0" indent="-247650" algn="just" defTabSz="914400" rtl="0" eaLnBrk="1" latinLnBrk="0" hangingPunct="1">
                        <a:lnSpc>
                          <a:spcPct val="107000"/>
                        </a:lnSpc>
                        <a:spcAft>
                          <a:spcPts val="0"/>
                        </a:spcAft>
                        <a:buClr>
                          <a:schemeClr val="accent5"/>
                        </a:buClr>
                        <a:buFont typeface="Wingdings" pitchFamily="2" charset="2"/>
                        <a:buChar char="q"/>
                        <a:tabLst>
                          <a:tab pos="173038" algn="l"/>
                        </a:tabLst>
                      </a:pPr>
                      <a:r>
                        <a:rPr lang="it-IT" sz="1400" b="0" kern="1200" dirty="0">
                          <a:solidFill>
                            <a:schemeClr val="tx1"/>
                          </a:solidFill>
                          <a:latin typeface="+mn-lt"/>
                          <a:ea typeface="+mn-ea"/>
                          <a:cs typeface="Times New Roman" pitchFamily="18" charset="0"/>
                        </a:rPr>
                        <a:t>Opere edili e Impianti</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r">
                        <a:lnSpc>
                          <a:spcPct val="107000"/>
                        </a:lnSpc>
                        <a:spcAft>
                          <a:spcPts val="0"/>
                        </a:spcAft>
                      </a:pPr>
                      <a:r>
                        <a:rPr lang="it-IT" sz="1400" b="1" dirty="0">
                          <a:solidFill>
                            <a:schemeClr val="accent5"/>
                          </a:solidFill>
                          <a:latin typeface="+mn-lt"/>
                          <a:cs typeface="Times New Roman" pitchFamily="18" charset="0"/>
                        </a:rPr>
                        <a:t> Investito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r>
                        <a:rPr lang="it-IT" sz="1400" b="1" dirty="0">
                          <a:latin typeface="+mn-lt"/>
                          <a:cs typeface="Times New Roman" pitchFamily="18" charset="0"/>
                        </a:rPr>
                        <a:t>340.000</a:t>
                      </a:r>
                      <a:r>
                        <a:rPr lang="it-IT" sz="1400" b="1" baseline="0" dirty="0">
                          <a:latin typeface="+mn-lt"/>
                          <a:cs typeface="Times New Roman" pitchFamily="18" charset="0"/>
                        </a:rPr>
                        <a:t> €</a:t>
                      </a:r>
                      <a:endParaRPr lang="it-IT" sz="1400" b="1" dirty="0">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a:lnSpc>
                          <a:spcPct val="107000"/>
                        </a:lnSpc>
                        <a:spcAft>
                          <a:spcPts val="0"/>
                        </a:spcAft>
                      </a:pPr>
                      <a:r>
                        <a:rPr lang="it-IT" sz="1400" b="1" dirty="0">
                          <a:solidFill>
                            <a:schemeClr val="accent5"/>
                          </a:solidFill>
                          <a:latin typeface="+mn-lt"/>
                          <a:cs typeface="Times New Roman" pitchFamily="18" charset="0"/>
                        </a:rPr>
                        <a:t>Strumento </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latin typeface="+mn-lt"/>
                          <a:cs typeface="Times New Roman" pitchFamily="18" charset="0"/>
                        </a:rPr>
                        <a:t>Emissione di Titoli di debito art. 2526 c.c. </a:t>
                      </a:r>
                      <a:endParaRPr lang="it-IT" sz="1400" i="0" dirty="0">
                        <a:solidFill>
                          <a:srgbClr val="000000"/>
                        </a:solidFill>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FONDO SI: </a:t>
            </a:r>
            <a:r>
              <a:rPr lang="it-IT" sz="2000" b="1" dirty="0">
                <a:solidFill>
                  <a:schemeClr val="bg1"/>
                </a:solidFill>
                <a:cs typeface="Times New Roman" pitchFamily="18" charset="0"/>
              </a:rPr>
              <a:t>investimenti deliberati – RIESCO </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28</a:t>
            </a:fld>
            <a:endParaRPr lang="it-IT" b="1" dirty="0">
              <a:solidFill>
                <a:srgbClr val="92D050"/>
              </a:solidFill>
              <a:latin typeface="Times New Roman" pitchFamily="18" charset="0"/>
              <a:cs typeface="Times New Roman" pitchFamily="18"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3882699556"/>
              </p:ext>
            </p:extLst>
          </p:nvPr>
        </p:nvGraphicFramePr>
        <p:xfrm>
          <a:off x="142844" y="937044"/>
          <a:ext cx="6215074" cy="2415146"/>
        </p:xfrm>
        <a:graphic>
          <a:graphicData uri="http://schemas.openxmlformats.org/drawingml/2006/table">
            <a:tbl>
              <a:tblPr>
                <a:tableStyleId>{17292A2E-F333-43FB-9621-5CBBE7FDCDCB}</a:tableStyleId>
              </a:tblPr>
              <a:tblGrid>
                <a:gridCol w="1142976">
                  <a:extLst>
                    <a:ext uri="{9D8B030D-6E8A-4147-A177-3AD203B41FA5}">
                      <a16:colId xmlns:a16="http://schemas.microsoft.com/office/drawing/2014/main" val="20000"/>
                    </a:ext>
                  </a:extLst>
                </a:gridCol>
                <a:gridCol w="5072098">
                  <a:extLst>
                    <a:ext uri="{9D8B030D-6E8A-4147-A177-3AD203B41FA5}">
                      <a16:colId xmlns:a16="http://schemas.microsoft.com/office/drawing/2014/main" val="20001"/>
                    </a:ext>
                  </a:extLst>
                </a:gridCol>
              </a:tblGrid>
              <a:tr h="301518">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it-IT" sz="1400" b="1" dirty="0">
                          <a:solidFill>
                            <a:schemeClr val="accent5"/>
                          </a:solidFill>
                          <a:latin typeface="+mn-lt"/>
                          <a:cs typeface="Times New Roman" pitchFamily="18" charset="0"/>
                        </a:rPr>
                        <a:t>Nome</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w="9525" cap="flat" cmpd="sng" algn="ctr">
                      <a:noFill/>
                      <a:prstDash val="soli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mn-lt"/>
                          <a:cs typeface="Times New Roman" pitchFamily="18" charset="0"/>
                        </a:rPr>
                        <a:t>RIESCO (PD)</a:t>
                      </a:r>
                    </a:p>
                  </a:txBody>
                  <a:tcPr>
                    <a:lnL w="12700" cap="flat" cmpd="sng" algn="ctr">
                      <a:solidFill>
                        <a:schemeClr val="accent1"/>
                      </a:solidFill>
                      <a:prstDash val="solid"/>
                      <a:round/>
                      <a:headEnd type="none" w="med" len="med"/>
                      <a:tailEnd type="none" w="med" len="med"/>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498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dirty="0">
                          <a:solidFill>
                            <a:schemeClr val="accent5"/>
                          </a:solidFill>
                          <a:latin typeface="+mn-lt"/>
                          <a:cs typeface="Times New Roman" pitchFamily="18" charset="0"/>
                        </a:rPr>
                        <a:t>Forma legale</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just" defTabSz="360000" rtl="0" eaLnBrk="1" fontAlgn="auto" latinLnBrk="0" hangingPunct="1">
                        <a:lnSpc>
                          <a:spcPct val="107000"/>
                        </a:lnSpc>
                        <a:spcBef>
                          <a:spcPts val="0"/>
                        </a:spcBef>
                        <a:spcAft>
                          <a:spcPts val="0"/>
                        </a:spcAft>
                        <a:buClrTx/>
                        <a:buSzTx/>
                        <a:buFontTx/>
                        <a:buNone/>
                        <a:tabLst/>
                        <a:defRPr/>
                      </a:pPr>
                      <a:r>
                        <a:rPr lang="it-IT" sz="1400" dirty="0">
                          <a:solidFill>
                            <a:srgbClr val="000000"/>
                          </a:solidFill>
                          <a:latin typeface="+mn-lt"/>
                          <a:cs typeface="Times New Roman" pitchFamily="18" charset="0"/>
                        </a:rPr>
                        <a:t>Società Coop. Sociale</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54616">
                <a:tc>
                  <a:txBody>
                    <a:bodyPr/>
                    <a:lstStyle/>
                    <a:p>
                      <a:pPr algn="r">
                        <a:lnSpc>
                          <a:spcPct val="107000"/>
                        </a:lnSpc>
                        <a:spcAft>
                          <a:spcPts val="0"/>
                        </a:spcAft>
                      </a:pPr>
                      <a:r>
                        <a:rPr lang="it-IT" sz="1400" b="1" dirty="0">
                          <a:solidFill>
                            <a:schemeClr val="accent5"/>
                          </a:solidFill>
                          <a:latin typeface="+mn-lt"/>
                          <a:cs typeface="Times New Roman" pitchFamily="18" charset="0"/>
                        </a:rPr>
                        <a:t>Attività</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algn="just"/>
                      <a:r>
                        <a:rPr lang="it-IT" sz="1400" dirty="0">
                          <a:solidFill>
                            <a:srgbClr val="000000"/>
                          </a:solidFill>
                          <a:latin typeface="+mn-lt"/>
                          <a:cs typeface="Times New Roman" pitchFamily="18" charset="0"/>
                        </a:rPr>
                        <a:t>Cooperativa sociale di tipo B che svolge attività produttive finalizzate </a:t>
                      </a:r>
                      <a:r>
                        <a:rPr lang="it-IT" sz="1400" b="1" dirty="0">
                          <a:solidFill>
                            <a:srgbClr val="000000"/>
                          </a:solidFill>
                          <a:latin typeface="+mn-lt"/>
                          <a:cs typeface="Times New Roman" pitchFamily="18" charset="0"/>
                        </a:rPr>
                        <a:t>all’inserimento nel mondo del lavoro di persone svantaggiate</a:t>
                      </a:r>
                      <a:r>
                        <a:rPr lang="it-IT" sz="1400" dirty="0">
                          <a:solidFill>
                            <a:srgbClr val="000000"/>
                          </a:solidFill>
                          <a:latin typeface="+mn-lt"/>
                          <a:cs typeface="Times New Roman" pitchFamily="18" charset="0"/>
                        </a:rPr>
                        <a:t>. Le attività produttive sono concentrate nel settore della ristorazione collettiva e banqueting. </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85818">
                <a:tc>
                  <a:txBody>
                    <a:bodyPr/>
                    <a:lstStyle/>
                    <a:p>
                      <a:pPr algn="r">
                        <a:lnSpc>
                          <a:spcPct val="107000"/>
                        </a:lnSpc>
                        <a:spcAft>
                          <a:spcPts val="0"/>
                        </a:spcAft>
                      </a:pPr>
                      <a:r>
                        <a:rPr lang="it-IT" sz="1400" b="1" dirty="0">
                          <a:solidFill>
                            <a:schemeClr val="accent5"/>
                          </a:solidFill>
                          <a:latin typeface="+mn-lt"/>
                          <a:cs typeface="Times New Roman" pitchFamily="18" charset="0"/>
                        </a:rPr>
                        <a:t>Progetto presentato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algn="just"/>
                      <a:r>
                        <a:rPr lang="it-IT" sz="1400" dirty="0">
                          <a:latin typeface="+mn-lt"/>
                          <a:cs typeface="Times New Roman" pitchFamily="18" charset="0"/>
                        </a:rPr>
                        <a:t>Potenziamento della capacità produttiva dell’attività di ristorazione collettiva per favorire un maggiore inserimento di personale svantaggiato e lo sviluppo de</a:t>
                      </a:r>
                      <a:r>
                        <a:rPr lang="it-IT" sz="1400" baseline="0" dirty="0">
                          <a:latin typeface="+mn-lt"/>
                          <a:cs typeface="Times New Roman" pitchFamily="18" charset="0"/>
                        </a:rPr>
                        <a:t>lla filiera </a:t>
                      </a:r>
                      <a:r>
                        <a:rPr lang="it-IT" sz="1400" baseline="0" dirty="0" err="1">
                          <a:latin typeface="+mn-lt"/>
                          <a:cs typeface="Times New Roman" pitchFamily="18" charset="0"/>
                        </a:rPr>
                        <a:t>Bio</a:t>
                      </a:r>
                      <a:r>
                        <a:rPr lang="it-IT" sz="1400" baseline="0" dirty="0">
                          <a:latin typeface="+mn-lt"/>
                          <a:cs typeface="Times New Roman" pitchFamily="18" charset="0"/>
                        </a:rPr>
                        <a:t>.</a:t>
                      </a:r>
                      <a:endParaRPr lang="it-IT" sz="1400" dirty="0">
                        <a:solidFill>
                          <a:srgbClr val="000000"/>
                        </a:solidFill>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0" name="Picture 2" descr="Risultati immagini per riesco padov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9520" y="857232"/>
            <a:ext cx="1377366" cy="68868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o 11"/>
          <p:cNvGrpSpPr/>
          <p:nvPr/>
        </p:nvGrpSpPr>
        <p:grpSpPr>
          <a:xfrm>
            <a:off x="8072462" y="6246000"/>
            <a:ext cx="612397" cy="342900"/>
            <a:chOff x="8208000" y="6246000"/>
            <a:chExt cx="612397" cy="342900"/>
          </a:xfrm>
        </p:grpSpPr>
        <p:pic>
          <p:nvPicPr>
            <p:cNvPr id="13" name="Picture 2"/>
            <p:cNvPicPr>
              <a:picLocks noChangeAspect="1" noChangeArrowheads="1"/>
            </p:cNvPicPr>
            <p:nvPr/>
          </p:nvPicPr>
          <p:blipFill>
            <a:blip r:embed="rId3"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4" name="Connettore 1 13"/>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15" name="Immagine 14">
            <a:extLst>
              <a:ext uri="{FF2B5EF4-FFF2-40B4-BE49-F238E27FC236}">
                <a16:creationId xmlns:a16="http://schemas.microsoft.com/office/drawing/2014/main" id="{BDFB8EA9-ADEB-4ABC-8E47-2A5668839E8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6500826" y="1840616"/>
            <a:ext cx="2556000" cy="17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magine 15">
            <a:extLst>
              <a:ext uri="{FF2B5EF4-FFF2-40B4-BE49-F238E27FC236}">
                <a16:creationId xmlns:a16="http://schemas.microsoft.com/office/drawing/2014/main" id="{226AFE38-00A8-434B-B3A6-9AB1F12AFF7F}"/>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516594" y="3894170"/>
            <a:ext cx="2556000" cy="17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7" name="Tabella 16"/>
          <p:cNvGraphicFramePr>
            <a:graphicFrameLocks noGrp="1"/>
          </p:cNvGraphicFramePr>
          <p:nvPr>
            <p:extLst>
              <p:ext uri="{D42A27DB-BD31-4B8C-83A1-F6EECF244321}">
                <p14:modId xmlns:p14="http://schemas.microsoft.com/office/powerpoint/2010/main" val="374609763"/>
              </p:ext>
            </p:extLst>
          </p:nvPr>
        </p:nvGraphicFramePr>
        <p:xfrm>
          <a:off x="-32" y="3674846"/>
          <a:ext cx="6238264" cy="2683112"/>
        </p:xfrm>
        <a:graphic>
          <a:graphicData uri="http://schemas.openxmlformats.org/drawingml/2006/table">
            <a:tbl>
              <a:tblPr>
                <a:tableStyleId>{17292A2E-F333-43FB-9621-5CBBE7FDCDCB}</a:tableStyleId>
              </a:tblPr>
              <a:tblGrid>
                <a:gridCol w="1297180">
                  <a:extLst>
                    <a:ext uri="{9D8B030D-6E8A-4147-A177-3AD203B41FA5}">
                      <a16:colId xmlns:a16="http://schemas.microsoft.com/office/drawing/2014/main" val="20000"/>
                    </a:ext>
                  </a:extLst>
                </a:gridCol>
                <a:gridCol w="4941084">
                  <a:extLst>
                    <a:ext uri="{9D8B030D-6E8A-4147-A177-3AD203B41FA5}">
                      <a16:colId xmlns:a16="http://schemas.microsoft.com/office/drawing/2014/main" val="20001"/>
                    </a:ext>
                  </a:extLst>
                </a:gridCol>
              </a:tblGrid>
              <a:tr h="1397228">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400" b="1" u="none" dirty="0">
                          <a:solidFill>
                            <a:schemeClr val="accent5"/>
                          </a:solidFill>
                          <a:latin typeface="+mn-lt"/>
                          <a:cs typeface="Times New Roman" pitchFamily="18" charset="0"/>
                        </a:rPr>
                        <a:t>Ambiti di Impatto</a:t>
                      </a:r>
                      <a:r>
                        <a:rPr lang="it-IT" sz="1400" u="none" dirty="0">
                          <a:solidFill>
                            <a:schemeClr val="accent5"/>
                          </a:solidFill>
                          <a:latin typeface="+mn-lt"/>
                          <a:cs typeface="Times New Roman" pitchFamily="18" charset="0"/>
                        </a:rPr>
                        <a:t>:</a:t>
                      </a:r>
                      <a:endParaRPr lang="it-IT" sz="1400" u="none" dirty="0">
                        <a:solidFill>
                          <a:schemeClr val="accent5"/>
                        </a:solidFill>
                        <a:latin typeface="+mn-lt"/>
                        <a:ea typeface="Calibri" panose="020F0502020204030204" pitchFamily="34" charset="0"/>
                        <a:cs typeface="Times New Roman" pitchFamily="18" charset="0"/>
                      </a:endParaRPr>
                    </a:p>
                    <a:p>
                      <a:pPr marL="0" indent="0" algn="r">
                        <a:buFont typeface="Arial" panose="020B0604020202020204" pitchFamily="34" charset="0"/>
                        <a:buNone/>
                      </a:pPr>
                      <a:endParaRPr lang="it-IT" sz="1400" b="1" dirty="0">
                        <a:solidFill>
                          <a:schemeClr val="accent5"/>
                        </a:solidFill>
                        <a:latin typeface="+mn-lt"/>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90500" lvl="0" indent="-190500" algn="just">
                        <a:buClr>
                          <a:schemeClr val="accent5"/>
                        </a:buClr>
                        <a:buFont typeface="Wingdings" pitchFamily="2" charset="2"/>
                        <a:buChar char="q"/>
                      </a:pPr>
                      <a:r>
                        <a:rPr lang="it-IT" sz="1400" b="1" dirty="0">
                          <a:latin typeface="+mn-lt"/>
                          <a:cs typeface="Times New Roman" pitchFamily="18" charset="0"/>
                        </a:rPr>
                        <a:t>Sostegno</a:t>
                      </a:r>
                      <a:r>
                        <a:rPr lang="it-IT" sz="1400" b="1" baseline="0" dirty="0">
                          <a:latin typeface="+mn-lt"/>
                          <a:cs typeface="Times New Roman" pitchFamily="18" charset="0"/>
                        </a:rPr>
                        <a:t> a persone svantaggiate</a:t>
                      </a:r>
                      <a:r>
                        <a:rPr lang="it-IT" sz="1400" dirty="0">
                          <a:latin typeface="+mn-lt"/>
                          <a:cs typeface="Times New Roman" pitchFamily="18" charset="0"/>
                        </a:rPr>
                        <a:t>.</a:t>
                      </a:r>
                    </a:p>
                    <a:p>
                      <a:pPr marL="190500" lvl="0" indent="-190500" algn="just">
                        <a:buClr>
                          <a:schemeClr val="accent5"/>
                        </a:buClr>
                        <a:buFont typeface="Wingdings" pitchFamily="2" charset="2"/>
                        <a:buChar char="q"/>
                      </a:pPr>
                      <a:r>
                        <a:rPr lang="it-IT" sz="1400" b="1" dirty="0">
                          <a:latin typeface="+mn-lt"/>
                          <a:cs typeface="Times New Roman" pitchFamily="18" charset="0"/>
                        </a:rPr>
                        <a:t>Crescita dell’economia sociale locale </a:t>
                      </a:r>
                      <a:r>
                        <a:rPr lang="it-IT" sz="1400" dirty="0">
                          <a:latin typeface="+mn-lt"/>
                          <a:cs typeface="Times New Roman" pitchFamily="18" charset="0"/>
                        </a:rPr>
                        <a:t>(agricoltura biologica,</a:t>
                      </a:r>
                      <a:r>
                        <a:rPr lang="it-IT" sz="1400" baseline="0" dirty="0">
                          <a:latin typeface="+mn-lt"/>
                          <a:cs typeface="Times New Roman" pitchFamily="18" charset="0"/>
                        </a:rPr>
                        <a:t> e s</a:t>
                      </a:r>
                      <a:r>
                        <a:rPr lang="it-IT" sz="1400" dirty="0">
                          <a:latin typeface="+mn-lt"/>
                          <a:cs typeface="Times New Roman" pitchFamily="18" charset="0"/>
                        </a:rPr>
                        <a:t>ociale) attraverso lo sviluppo di una filiera corta .</a:t>
                      </a:r>
                    </a:p>
                    <a:p>
                      <a:pPr marL="190500" indent="-190500" algn="just">
                        <a:buClr>
                          <a:schemeClr val="accent5"/>
                        </a:buClr>
                        <a:buFont typeface="Wingdings" pitchFamily="2" charset="2"/>
                        <a:buChar char="q"/>
                      </a:pPr>
                      <a:r>
                        <a:rPr lang="it-IT" sz="1400" dirty="0">
                          <a:latin typeface="+mn-lt"/>
                          <a:cs typeface="Times New Roman" pitchFamily="18" charset="0"/>
                        </a:rPr>
                        <a:t>Aumento della sensibilità verso </a:t>
                      </a:r>
                      <a:r>
                        <a:rPr lang="it-IT" sz="1400" b="1" dirty="0">
                          <a:latin typeface="+mn-lt"/>
                          <a:cs typeface="Times New Roman" pitchFamily="18" charset="0"/>
                        </a:rPr>
                        <a:t>un’alimentazione sana e sostenibile </a:t>
                      </a:r>
                      <a:r>
                        <a:rPr lang="it-IT" sz="1400" dirty="0">
                          <a:latin typeface="+mn-lt"/>
                          <a:cs typeface="Times New Roman" pitchFamily="18" charset="0"/>
                        </a:rPr>
                        <a:t>attraverso la proposta di pasti sani, stagionali e il rafforzamento della linea di produzione BIO.</a:t>
                      </a:r>
                      <a:endParaRPr lang="it-IT" sz="1400" dirty="0">
                        <a:solidFill>
                          <a:srgbClr val="2E74B5"/>
                        </a:solidFill>
                        <a:latin typeface="+mn-lt"/>
                        <a:ea typeface="Calibri" panose="020F0502020204030204" pitchFamily="34" charset="0"/>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84110">
                <a:tc>
                  <a:txBody>
                    <a:bodyPr/>
                    <a:lstStyle/>
                    <a:p>
                      <a:pPr marL="0" indent="0" algn="r">
                        <a:buFont typeface="Arial" panose="020B0604020202020204" pitchFamily="34" charset="0"/>
                        <a:buNone/>
                      </a:pPr>
                      <a:r>
                        <a:rPr lang="it-IT" sz="1400" b="1" dirty="0">
                          <a:solidFill>
                            <a:schemeClr val="accent5"/>
                          </a:solidFill>
                          <a:latin typeface="+mn-lt"/>
                          <a:cs typeface="Times New Roman" pitchFamily="18" charset="0"/>
                        </a:rPr>
                        <a:t>CAPEX</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90500" lvl="0" indent="-190500" algn="just" defTabSz="914400" rtl="0" eaLnBrk="1" latinLnBrk="0" hangingPunct="1">
                        <a:lnSpc>
                          <a:spcPct val="107000"/>
                        </a:lnSpc>
                        <a:spcAft>
                          <a:spcPts val="0"/>
                        </a:spcAft>
                        <a:buClr>
                          <a:schemeClr val="accent5"/>
                        </a:buClr>
                        <a:buFont typeface="Wingdings" pitchFamily="2" charset="2"/>
                        <a:buChar char="q"/>
                      </a:pPr>
                      <a:r>
                        <a:rPr lang="it-IT" sz="1400" kern="1200" dirty="0">
                          <a:solidFill>
                            <a:schemeClr val="tx1"/>
                          </a:solidFill>
                          <a:latin typeface="+mn-lt"/>
                          <a:ea typeface="+mn-ea"/>
                          <a:cs typeface="Times New Roman" pitchFamily="18" charset="0"/>
                        </a:rPr>
                        <a:t>Acquisto dell’immobile dove si svolge la produzione</a:t>
                      </a:r>
                    </a:p>
                    <a:p>
                      <a:pPr marL="190500" lvl="0" indent="-190500" algn="just" defTabSz="914400" rtl="0" eaLnBrk="1" latinLnBrk="0" hangingPunct="1">
                        <a:lnSpc>
                          <a:spcPct val="107000"/>
                        </a:lnSpc>
                        <a:spcAft>
                          <a:spcPts val="0"/>
                        </a:spcAft>
                        <a:buClr>
                          <a:schemeClr val="accent5"/>
                        </a:buClr>
                        <a:buFont typeface="Wingdings" pitchFamily="2" charset="2"/>
                        <a:buChar char="q"/>
                      </a:pPr>
                      <a:r>
                        <a:rPr lang="it-IT" sz="1400" kern="1200" dirty="0" err="1">
                          <a:solidFill>
                            <a:schemeClr val="tx1"/>
                          </a:solidFill>
                          <a:latin typeface="+mn-lt"/>
                          <a:ea typeface="+mn-ea"/>
                          <a:cs typeface="Times New Roman" pitchFamily="18" charset="0"/>
                        </a:rPr>
                        <a:t>Efficientamento</a:t>
                      </a:r>
                      <a:r>
                        <a:rPr lang="it-IT" sz="1400" kern="1200" dirty="0">
                          <a:solidFill>
                            <a:schemeClr val="tx1"/>
                          </a:solidFill>
                          <a:latin typeface="+mn-lt"/>
                          <a:ea typeface="+mn-ea"/>
                          <a:cs typeface="Times New Roman" pitchFamily="18" charset="0"/>
                        </a:rPr>
                        <a:t> dei macchinari</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2214">
                <a:tc>
                  <a:txBody>
                    <a:bodyPr/>
                    <a:lstStyle/>
                    <a:p>
                      <a:pPr algn="r">
                        <a:lnSpc>
                          <a:spcPct val="107000"/>
                        </a:lnSpc>
                        <a:spcAft>
                          <a:spcPts val="0"/>
                        </a:spcAft>
                      </a:pPr>
                      <a:r>
                        <a:rPr lang="it-IT" sz="1400" b="1" dirty="0">
                          <a:solidFill>
                            <a:schemeClr val="accent5"/>
                          </a:solidFill>
                          <a:latin typeface="+mn-lt"/>
                          <a:cs typeface="Times New Roman" pitchFamily="18" charset="0"/>
                        </a:rPr>
                        <a:t>Investito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r>
                        <a:rPr lang="it-IT" sz="1400" b="1" dirty="0">
                          <a:latin typeface="+mn-lt"/>
                          <a:cs typeface="Times New Roman" pitchFamily="18" charset="0"/>
                        </a:rPr>
                        <a:t>500.000</a:t>
                      </a:r>
                      <a:r>
                        <a:rPr lang="it-IT" sz="1400" b="1" baseline="0" dirty="0">
                          <a:latin typeface="+mn-lt"/>
                          <a:cs typeface="Times New Roman" pitchFamily="18" charset="0"/>
                        </a:rPr>
                        <a:t> €</a:t>
                      </a:r>
                      <a:endParaRPr lang="it-IT" sz="1400" b="1" dirty="0">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9560">
                <a:tc>
                  <a:txBody>
                    <a:bodyPr/>
                    <a:lstStyle/>
                    <a:p>
                      <a:pPr algn="r">
                        <a:lnSpc>
                          <a:spcPct val="107000"/>
                        </a:lnSpc>
                        <a:spcAft>
                          <a:spcPts val="0"/>
                        </a:spcAft>
                      </a:pPr>
                      <a:r>
                        <a:rPr lang="it-IT" sz="1400" b="1" dirty="0">
                          <a:solidFill>
                            <a:schemeClr val="accent5"/>
                          </a:solidFill>
                          <a:latin typeface="+mn-lt"/>
                          <a:cs typeface="Times New Roman" pitchFamily="18" charset="0"/>
                        </a:rPr>
                        <a:t>Strumento </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mn-lt"/>
                          <a:cs typeface="Times New Roman" pitchFamily="18" charset="0"/>
                        </a:rPr>
                        <a:t>Sottoscrizione Capitale a titolo di Socio Finanziatore, ex art.</a:t>
                      </a:r>
                      <a:r>
                        <a:rPr lang="it-IT" sz="1400" baseline="0" dirty="0">
                          <a:solidFill>
                            <a:srgbClr val="000000"/>
                          </a:solidFill>
                          <a:latin typeface="+mn-lt"/>
                          <a:cs typeface="Times New Roman" pitchFamily="18" charset="0"/>
                        </a:rPr>
                        <a:t> </a:t>
                      </a:r>
                      <a:r>
                        <a:rPr lang="it-IT" sz="1400" dirty="0">
                          <a:solidFill>
                            <a:srgbClr val="000000"/>
                          </a:solidFill>
                          <a:latin typeface="+mn-lt"/>
                          <a:cs typeface="Times New Roman" pitchFamily="18" charset="0"/>
                        </a:rPr>
                        <a:t>2526.</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FONDO SI: </a:t>
            </a:r>
            <a:r>
              <a:rPr lang="it-IT" sz="2000" b="1" dirty="0">
                <a:solidFill>
                  <a:schemeClr val="bg1"/>
                </a:solidFill>
                <a:cs typeface="Times New Roman" pitchFamily="18" charset="0"/>
              </a:rPr>
              <a:t>investimenti deliberati – GESCO </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29</a:t>
            </a:fld>
            <a:endParaRPr lang="it-IT" b="1" dirty="0">
              <a:solidFill>
                <a:srgbClr val="92D050"/>
              </a:solidFill>
              <a:latin typeface="Times New Roman" pitchFamily="18" charset="0"/>
              <a:cs typeface="Times New Roman" pitchFamily="18"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4234232605"/>
              </p:ext>
            </p:extLst>
          </p:nvPr>
        </p:nvGraphicFramePr>
        <p:xfrm>
          <a:off x="214282" y="1071546"/>
          <a:ext cx="6072230" cy="2296639"/>
        </p:xfrm>
        <a:graphic>
          <a:graphicData uri="http://schemas.openxmlformats.org/drawingml/2006/table">
            <a:tbl>
              <a:tblPr>
                <a:tableStyleId>{17292A2E-F333-43FB-9621-5CBBE7FDCDCB}</a:tableStyleId>
              </a:tblPr>
              <a:tblGrid>
                <a:gridCol w="1071570">
                  <a:extLst>
                    <a:ext uri="{9D8B030D-6E8A-4147-A177-3AD203B41FA5}">
                      <a16:colId xmlns:a16="http://schemas.microsoft.com/office/drawing/2014/main" val="20000"/>
                    </a:ext>
                  </a:extLst>
                </a:gridCol>
                <a:gridCol w="5000660">
                  <a:extLst>
                    <a:ext uri="{9D8B030D-6E8A-4147-A177-3AD203B41FA5}">
                      <a16:colId xmlns:a16="http://schemas.microsoft.com/office/drawing/2014/main" val="20001"/>
                    </a:ext>
                  </a:extLst>
                </a:gridCol>
              </a:tblGrid>
              <a:tr h="357190">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it-IT" sz="1400" b="1" dirty="0">
                          <a:solidFill>
                            <a:schemeClr val="accent5"/>
                          </a:solidFill>
                          <a:latin typeface="+mn-lt"/>
                          <a:cs typeface="Times New Roman" pitchFamily="18" charset="0"/>
                        </a:rPr>
                        <a:t>Nome</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w="9525" cap="flat" cmpd="sng" algn="ctr">
                      <a:noFill/>
                      <a:prstDash val="soli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mn-lt"/>
                          <a:cs typeface="Times New Roman" pitchFamily="18" charset="0"/>
                        </a:rPr>
                        <a:t>GESCO (NA)</a:t>
                      </a:r>
                    </a:p>
                  </a:txBody>
                  <a:tcPr>
                    <a:lnL w="12700" cap="flat" cmpd="sng" algn="ctr">
                      <a:solidFill>
                        <a:schemeClr val="accent1"/>
                      </a:solidFill>
                      <a:prstDash val="solid"/>
                      <a:round/>
                      <a:headEnd type="none" w="med" len="med"/>
                      <a:tailEnd type="none" w="med" len="med"/>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006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dirty="0">
                          <a:solidFill>
                            <a:schemeClr val="accent5"/>
                          </a:solidFill>
                          <a:latin typeface="+mn-lt"/>
                          <a:cs typeface="Times New Roman" pitchFamily="18" charset="0"/>
                        </a:rPr>
                        <a:t>Forma legale</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just" defTabSz="360000" rtl="0" eaLnBrk="1" fontAlgn="auto" latinLnBrk="0" hangingPunct="1">
                        <a:lnSpc>
                          <a:spcPct val="107000"/>
                        </a:lnSpc>
                        <a:spcBef>
                          <a:spcPts val="0"/>
                        </a:spcBef>
                        <a:spcAft>
                          <a:spcPts val="0"/>
                        </a:spcAft>
                        <a:buClrTx/>
                        <a:buSzTx/>
                        <a:buFontTx/>
                        <a:buNone/>
                        <a:tabLst/>
                        <a:defRPr/>
                      </a:pPr>
                      <a:r>
                        <a:rPr lang="it-IT" sz="1400" dirty="0">
                          <a:latin typeface="+mn-lt"/>
                          <a:cs typeface="Times New Roman" pitchFamily="18" charset="0"/>
                        </a:rPr>
                        <a:t>Consorzio di cooperative sociali</a:t>
                      </a:r>
                      <a:endParaRPr lang="it-IT" sz="1400" dirty="0">
                        <a:solidFill>
                          <a:srgbClr val="000000"/>
                        </a:solidFill>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78347">
                <a:tc>
                  <a:txBody>
                    <a:bodyPr/>
                    <a:lstStyle/>
                    <a:p>
                      <a:pPr algn="r">
                        <a:lnSpc>
                          <a:spcPct val="107000"/>
                        </a:lnSpc>
                        <a:spcAft>
                          <a:spcPts val="0"/>
                        </a:spcAft>
                      </a:pPr>
                      <a:r>
                        <a:rPr lang="it-IT" sz="1400" b="1" dirty="0">
                          <a:solidFill>
                            <a:schemeClr val="accent5"/>
                          </a:solidFill>
                          <a:latin typeface="+mn-lt"/>
                          <a:cs typeface="Times New Roman" pitchFamily="18" charset="0"/>
                        </a:rPr>
                        <a:t>Attività</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algn="just"/>
                      <a:r>
                        <a:rPr kumimoji="0" lang="it-IT" sz="1400" kern="1200" dirty="0">
                          <a:solidFill>
                            <a:schemeClr val="tx1"/>
                          </a:solidFill>
                          <a:effectLst/>
                          <a:latin typeface="+mn-lt"/>
                          <a:ea typeface="+mn-ea"/>
                          <a:cs typeface="Times New Roman" pitchFamily="18" charset="0"/>
                        </a:rPr>
                        <a:t>Il Consorzio opera nei settori del sociale, formazione, comunicazione e editoria, ristorazione e consumo critico, salute e ambiente, </a:t>
                      </a:r>
                      <a:r>
                        <a:rPr kumimoji="0" lang="it-IT" sz="1400" kern="1200" dirty="0" err="1">
                          <a:solidFill>
                            <a:schemeClr val="tx1"/>
                          </a:solidFill>
                          <a:effectLst/>
                          <a:latin typeface="+mn-lt"/>
                          <a:ea typeface="+mn-ea"/>
                          <a:cs typeface="Times New Roman" pitchFamily="18" charset="0"/>
                        </a:rPr>
                        <a:t>housing</a:t>
                      </a:r>
                      <a:r>
                        <a:rPr kumimoji="0" lang="it-IT" sz="1400" kern="1200" dirty="0">
                          <a:solidFill>
                            <a:schemeClr val="tx1"/>
                          </a:solidFill>
                          <a:effectLst/>
                          <a:latin typeface="+mn-lt"/>
                          <a:ea typeface="+mn-ea"/>
                          <a:cs typeface="Times New Roman" pitchFamily="18" charset="0"/>
                        </a:rPr>
                        <a:t> sociale e turismo, innovazione e sviluppo.</a:t>
                      </a:r>
                      <a:endParaRPr lang="it-IT" sz="1400" dirty="0">
                        <a:solidFill>
                          <a:srgbClr val="000000"/>
                        </a:solidFill>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2942">
                <a:tc>
                  <a:txBody>
                    <a:bodyPr/>
                    <a:lstStyle/>
                    <a:p>
                      <a:pPr algn="r">
                        <a:lnSpc>
                          <a:spcPct val="107000"/>
                        </a:lnSpc>
                        <a:spcAft>
                          <a:spcPts val="0"/>
                        </a:spcAft>
                      </a:pPr>
                      <a:r>
                        <a:rPr lang="it-IT" sz="1400" b="1" dirty="0">
                          <a:solidFill>
                            <a:schemeClr val="accent5"/>
                          </a:solidFill>
                          <a:latin typeface="+mn-lt"/>
                          <a:cs typeface="Times New Roman" pitchFamily="18" charset="0"/>
                        </a:rPr>
                        <a:t>Progetto presentato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algn="just"/>
                      <a:r>
                        <a:rPr kumimoji="0" lang="it-IT" sz="1400" kern="1200" dirty="0">
                          <a:solidFill>
                            <a:schemeClr val="tx1"/>
                          </a:solidFill>
                          <a:effectLst/>
                          <a:latin typeface="+mn-lt"/>
                          <a:ea typeface="+mn-ea"/>
                          <a:cs typeface="Times New Roman" pitchFamily="18" charset="0"/>
                        </a:rPr>
                        <a:t>Sviluppo del servizio di </a:t>
                      </a:r>
                      <a:r>
                        <a:rPr kumimoji="0" lang="it-IT" sz="1400" b="1" i="1" kern="1200" dirty="0" err="1">
                          <a:solidFill>
                            <a:schemeClr val="tx1"/>
                          </a:solidFill>
                          <a:effectLst/>
                          <a:latin typeface="+mn-lt"/>
                          <a:ea typeface="+mn-ea"/>
                          <a:cs typeface="Times New Roman" pitchFamily="18" charset="0"/>
                        </a:rPr>
                        <a:t>carsharing</a:t>
                      </a:r>
                      <a:r>
                        <a:rPr kumimoji="0" lang="it-IT" sz="1400" b="1" kern="1200" dirty="0">
                          <a:solidFill>
                            <a:schemeClr val="tx1"/>
                          </a:solidFill>
                          <a:effectLst/>
                          <a:latin typeface="+mn-lt"/>
                          <a:ea typeface="+mn-ea"/>
                          <a:cs typeface="Times New Roman" pitchFamily="18" charset="0"/>
                        </a:rPr>
                        <a:t> elettrico</a:t>
                      </a:r>
                      <a:r>
                        <a:rPr kumimoji="0" lang="it-IT" sz="1400" kern="1200" dirty="0">
                          <a:solidFill>
                            <a:schemeClr val="tx1"/>
                          </a:solidFill>
                          <a:effectLst/>
                          <a:latin typeface="+mn-lt"/>
                          <a:ea typeface="+mn-ea"/>
                          <a:cs typeface="Times New Roman" pitchFamily="18" charset="0"/>
                        </a:rPr>
                        <a:t>, avviato</a:t>
                      </a:r>
                      <a:r>
                        <a:rPr kumimoji="0" lang="it-IT" sz="1400" kern="1200" baseline="0" dirty="0">
                          <a:solidFill>
                            <a:schemeClr val="tx1"/>
                          </a:solidFill>
                          <a:effectLst/>
                          <a:latin typeface="+mn-lt"/>
                          <a:ea typeface="+mn-ea"/>
                          <a:cs typeface="Times New Roman" pitchFamily="18" charset="0"/>
                        </a:rPr>
                        <a:t> da alcuni anni in via sperimentale con il Comune di Napoli</a:t>
                      </a:r>
                      <a:endParaRPr lang="it-IT" sz="1400" dirty="0">
                        <a:solidFill>
                          <a:srgbClr val="000000"/>
                        </a:solidFill>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9" name="Picture 2" descr="http://www.repstatic.it/content/localirep/img/rep-napoli/2016/04/15/134340620-f3386eb9-669b-4339-9340-749fa85a4203.jpg"/>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45156" y="1785926"/>
            <a:ext cx="2556000" cy="17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4" descr="http://www.studioeikon.com/wp-content/uploads/2019/01/GSC_Amicar_6.jp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45156" y="3938628"/>
            <a:ext cx="2556000" cy="17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6" descr="Gesco Socia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80792" y="1000108"/>
            <a:ext cx="1234480" cy="61724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o 12"/>
          <p:cNvGrpSpPr/>
          <p:nvPr/>
        </p:nvGrpSpPr>
        <p:grpSpPr>
          <a:xfrm>
            <a:off x="8072462" y="6246000"/>
            <a:ext cx="612397" cy="342900"/>
            <a:chOff x="8208000" y="6246000"/>
            <a:chExt cx="612397" cy="342900"/>
          </a:xfrm>
        </p:grpSpPr>
        <p:pic>
          <p:nvPicPr>
            <p:cNvPr id="14" name="Picture 2"/>
            <p:cNvPicPr>
              <a:picLocks noChangeAspect="1" noChangeArrowheads="1"/>
            </p:cNvPicPr>
            <p:nvPr/>
          </p:nvPicPr>
          <p:blipFill>
            <a:blip r:embed="rId5"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5" name="Connettore 1 14"/>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ella 15"/>
          <p:cNvGraphicFramePr>
            <a:graphicFrameLocks noGrp="1"/>
          </p:cNvGraphicFramePr>
          <p:nvPr>
            <p:extLst>
              <p:ext uri="{D42A27DB-BD31-4B8C-83A1-F6EECF244321}">
                <p14:modId xmlns:p14="http://schemas.microsoft.com/office/powerpoint/2010/main" val="3376342048"/>
              </p:ext>
            </p:extLst>
          </p:nvPr>
        </p:nvGraphicFramePr>
        <p:xfrm>
          <a:off x="214282" y="3669976"/>
          <a:ext cx="6121414" cy="2418933"/>
        </p:xfrm>
        <a:graphic>
          <a:graphicData uri="http://schemas.openxmlformats.org/drawingml/2006/table">
            <a:tbl>
              <a:tblPr>
                <a:tableStyleId>{17292A2E-F333-43FB-9621-5CBBE7FDCDCB}</a:tableStyleId>
              </a:tblPr>
              <a:tblGrid>
                <a:gridCol w="1071570">
                  <a:extLst>
                    <a:ext uri="{9D8B030D-6E8A-4147-A177-3AD203B41FA5}">
                      <a16:colId xmlns:a16="http://schemas.microsoft.com/office/drawing/2014/main" val="20000"/>
                    </a:ext>
                  </a:extLst>
                </a:gridCol>
                <a:gridCol w="5049844">
                  <a:extLst>
                    <a:ext uri="{9D8B030D-6E8A-4147-A177-3AD203B41FA5}">
                      <a16:colId xmlns:a16="http://schemas.microsoft.com/office/drawing/2014/main" val="20001"/>
                    </a:ext>
                  </a:extLst>
                </a:gridCol>
              </a:tblGrid>
              <a:tr h="1007524">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400" b="1" u="none" dirty="0">
                          <a:solidFill>
                            <a:schemeClr val="accent5"/>
                          </a:solidFill>
                          <a:latin typeface="+mn-lt"/>
                          <a:cs typeface="Times New Roman" pitchFamily="18" charset="0"/>
                        </a:rPr>
                        <a:t>Ambiti di Impatto</a:t>
                      </a:r>
                      <a:r>
                        <a:rPr lang="it-IT" sz="1400" u="none" dirty="0">
                          <a:solidFill>
                            <a:schemeClr val="accent5"/>
                          </a:solidFill>
                          <a:latin typeface="+mn-lt"/>
                          <a:cs typeface="Times New Roman" pitchFamily="18" charset="0"/>
                        </a:rPr>
                        <a:t>:</a:t>
                      </a:r>
                      <a:endParaRPr lang="it-IT" sz="1400" u="none"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285750" lvl="0" indent="-285750" algn="just">
                        <a:buClr>
                          <a:schemeClr val="accent5"/>
                        </a:buClr>
                        <a:buFont typeface="Wingdings" pitchFamily="2" charset="2"/>
                        <a:buChar char="q"/>
                      </a:pPr>
                      <a:r>
                        <a:rPr lang="it-IT" sz="1400" b="1" dirty="0">
                          <a:latin typeface="+mn-lt"/>
                          <a:cs typeface="Times New Roman" pitchFamily="18" charset="0"/>
                        </a:rPr>
                        <a:t>Mobilità urbana più sostenibile</a:t>
                      </a:r>
                      <a:r>
                        <a:rPr lang="it-IT" sz="1400" dirty="0">
                          <a:latin typeface="+mn-lt"/>
                          <a:cs typeface="Times New Roman" pitchFamily="18" charset="0"/>
                        </a:rPr>
                        <a:t>; </a:t>
                      </a:r>
                    </a:p>
                    <a:p>
                      <a:pPr marL="285750" indent="-285750" algn="just">
                        <a:buClr>
                          <a:schemeClr val="accent5"/>
                        </a:buClr>
                        <a:buFont typeface="Wingdings" pitchFamily="2" charset="2"/>
                        <a:buChar char="q"/>
                      </a:pPr>
                      <a:r>
                        <a:rPr lang="it-IT" sz="1400" b="1" dirty="0">
                          <a:latin typeface="+mn-lt"/>
                          <a:cs typeface="Times New Roman" pitchFamily="18" charset="0"/>
                        </a:rPr>
                        <a:t>Inserimento di persone svantaggiate </a:t>
                      </a:r>
                      <a:r>
                        <a:rPr lang="it-IT" sz="1400" b="0" dirty="0">
                          <a:latin typeface="+mn-lt"/>
                          <a:cs typeface="Times New Roman" pitchFamily="18" charset="0"/>
                        </a:rPr>
                        <a:t>nel</a:t>
                      </a:r>
                      <a:r>
                        <a:rPr lang="it-IT" sz="1400" b="0" baseline="0" dirty="0">
                          <a:latin typeface="+mn-lt"/>
                          <a:cs typeface="Times New Roman" pitchFamily="18" charset="0"/>
                        </a:rPr>
                        <a:t> mondo del lavoro </a:t>
                      </a:r>
                      <a:r>
                        <a:rPr lang="it-IT" sz="1400" dirty="0">
                          <a:latin typeface="+mn-lt"/>
                          <a:cs typeface="Times New Roman" pitchFamily="18" charset="0"/>
                        </a:rPr>
                        <a:t>attraverso le cooperative che gestiscono i servizi accessori (call center, manutenzione mezzi, etc.)</a:t>
                      </a:r>
                      <a:endParaRPr lang="it-IT" sz="1400" dirty="0">
                        <a:solidFill>
                          <a:srgbClr val="2E74B5"/>
                        </a:solidFill>
                        <a:latin typeface="+mn-lt"/>
                        <a:ea typeface="Calibri" panose="020F0502020204030204" pitchFamily="34" charset="0"/>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1800">
                <a:tc>
                  <a:txBody>
                    <a:bodyPr/>
                    <a:lstStyle/>
                    <a:p>
                      <a:pPr marL="0" indent="0" algn="r">
                        <a:buFont typeface="Arial" panose="020B0604020202020204" pitchFamily="34" charset="0"/>
                        <a:buNone/>
                      </a:pPr>
                      <a:r>
                        <a:rPr lang="it-IT" sz="1400" b="1" dirty="0">
                          <a:solidFill>
                            <a:schemeClr val="accent5"/>
                          </a:solidFill>
                          <a:latin typeface="+mn-lt"/>
                          <a:cs typeface="Times New Roman" pitchFamily="18" charset="0"/>
                        </a:rPr>
                        <a:t>CAPEX</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285750" indent="-285750" algn="just" defTabSz="360000">
                        <a:lnSpc>
                          <a:spcPct val="107000"/>
                        </a:lnSpc>
                        <a:spcAft>
                          <a:spcPts val="0"/>
                        </a:spcAft>
                        <a:buClr>
                          <a:schemeClr val="accent5"/>
                        </a:buClr>
                        <a:buFont typeface="Wingdings" pitchFamily="2" charset="2"/>
                        <a:buChar char="q"/>
                      </a:pPr>
                      <a:r>
                        <a:rPr kumimoji="0" lang="it-IT" sz="1400" kern="1200" dirty="0">
                          <a:solidFill>
                            <a:schemeClr val="tx1"/>
                          </a:solidFill>
                          <a:effectLst/>
                          <a:latin typeface="+mn-lt"/>
                          <a:ea typeface="+mn-ea"/>
                          <a:cs typeface="Times New Roman" pitchFamily="18" charset="0"/>
                        </a:rPr>
                        <a:t>Mezzi elettrici</a:t>
                      </a:r>
                    </a:p>
                    <a:p>
                      <a:pPr marL="285750" indent="-285750" algn="just" defTabSz="360000">
                        <a:lnSpc>
                          <a:spcPct val="107000"/>
                        </a:lnSpc>
                        <a:spcAft>
                          <a:spcPts val="0"/>
                        </a:spcAft>
                        <a:buClr>
                          <a:schemeClr val="accent5"/>
                        </a:buClr>
                        <a:buFont typeface="Wingdings" pitchFamily="2" charset="2"/>
                        <a:buChar char="q"/>
                      </a:pPr>
                      <a:r>
                        <a:rPr kumimoji="0" lang="it-IT" sz="1400" kern="1200" dirty="0">
                          <a:solidFill>
                            <a:schemeClr val="tx1"/>
                          </a:solidFill>
                          <a:effectLst/>
                          <a:latin typeface="+mn-lt"/>
                          <a:ea typeface="+mn-ea"/>
                          <a:cs typeface="Times New Roman" pitchFamily="18" charset="0"/>
                        </a:rPr>
                        <a:t>Infrastruttura di supporto (colonnine di ricarica)</a:t>
                      </a:r>
                      <a:endParaRPr lang="it-IT" sz="1400" dirty="0">
                        <a:solidFill>
                          <a:srgbClr val="000000"/>
                        </a:solidFill>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9225">
                <a:tc>
                  <a:txBody>
                    <a:bodyPr/>
                    <a:lstStyle/>
                    <a:p>
                      <a:pPr algn="r">
                        <a:lnSpc>
                          <a:spcPct val="107000"/>
                        </a:lnSpc>
                        <a:spcAft>
                          <a:spcPts val="0"/>
                        </a:spcAft>
                      </a:pPr>
                      <a:r>
                        <a:rPr lang="it-IT" sz="1400" b="1" dirty="0">
                          <a:solidFill>
                            <a:schemeClr val="accent5"/>
                          </a:solidFill>
                          <a:latin typeface="+mn-lt"/>
                          <a:cs typeface="Times New Roman" pitchFamily="18" charset="0"/>
                        </a:rPr>
                        <a:t>Investito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algn="just"/>
                      <a:r>
                        <a:rPr lang="it-IT" sz="1400" b="1" dirty="0">
                          <a:latin typeface="+mn-lt"/>
                          <a:cs typeface="Times New Roman" pitchFamily="18" charset="0"/>
                        </a:rPr>
                        <a:t>500.000</a:t>
                      </a:r>
                      <a:r>
                        <a:rPr lang="it-IT" sz="1400" b="1" baseline="0" dirty="0">
                          <a:latin typeface="+mn-lt"/>
                          <a:cs typeface="Times New Roman" pitchFamily="18" charset="0"/>
                        </a:rPr>
                        <a:t> €</a:t>
                      </a:r>
                      <a:endParaRPr lang="it-IT" sz="1400" b="1" dirty="0">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3681">
                <a:tc>
                  <a:txBody>
                    <a:bodyPr/>
                    <a:lstStyle/>
                    <a:p>
                      <a:pPr algn="r">
                        <a:lnSpc>
                          <a:spcPct val="107000"/>
                        </a:lnSpc>
                        <a:spcAft>
                          <a:spcPts val="0"/>
                        </a:spcAft>
                      </a:pPr>
                      <a:r>
                        <a:rPr lang="it-IT" sz="1400" b="1" dirty="0">
                          <a:solidFill>
                            <a:schemeClr val="accent5"/>
                          </a:solidFill>
                          <a:latin typeface="+mn-lt"/>
                          <a:cs typeface="Times New Roman" pitchFamily="18" charset="0"/>
                        </a:rPr>
                        <a:t>Strumento </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mn-lt"/>
                          <a:cs typeface="Times New Roman" pitchFamily="18" charset="0"/>
                        </a:rPr>
                        <a:t>Sottoscrizione Capitale a titolo di Socio Finanziatore, ex art. 2526.</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8207392" y="6246624"/>
            <a:ext cx="586740" cy="342900"/>
          </a:xfrm>
          <a:prstGeom prst="rect">
            <a:avLst/>
          </a:prstGeom>
          <a:noFill/>
          <a:ln w="9525">
            <a:noFill/>
            <a:miter lim="800000"/>
            <a:headEnd/>
            <a:tailEnd/>
          </a:ln>
          <a:effectLst/>
        </p:spPr>
      </p:pic>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Non impieghiamo il denaro solo per far crescere il denaro</a:t>
            </a:r>
          </a:p>
        </p:txBody>
      </p:sp>
      <p:cxnSp>
        <p:nvCxnSpPr>
          <p:cNvPr id="8" name="Connettore 1 7"/>
          <p:cNvCxnSpPr/>
          <p:nvPr/>
        </p:nvCxnSpPr>
        <p:spPr>
          <a:xfrm rot="5400000">
            <a:off x="8676000" y="6421497"/>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Segnaposto numero diapositiva 10"/>
          <p:cNvSpPr>
            <a:spLocks noGrp="1"/>
          </p:cNvSpPr>
          <p:nvPr>
            <p:ph type="sldNum" sz="quarter" idx="12"/>
          </p:nvPr>
        </p:nvSpPr>
        <p:spPr>
          <a:xfrm>
            <a:off x="7175842" y="6346988"/>
            <a:ext cx="1877568" cy="32004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3</a:t>
            </a:fld>
            <a:endParaRPr lang="it-IT" b="1" dirty="0">
              <a:solidFill>
                <a:srgbClr val="92D050"/>
              </a:solidFill>
              <a:latin typeface="Times New Roman" pitchFamily="18" charset="0"/>
              <a:cs typeface="Times New Roman" pitchFamily="18" charset="0"/>
            </a:endParaRPr>
          </a:p>
        </p:txBody>
      </p:sp>
      <p:sp>
        <p:nvSpPr>
          <p:cNvPr id="14" name="CasellaDiTesto 13"/>
          <p:cNvSpPr txBox="1"/>
          <p:nvPr/>
        </p:nvSpPr>
        <p:spPr>
          <a:xfrm>
            <a:off x="432000" y="1602673"/>
            <a:ext cx="8215370" cy="1054135"/>
          </a:xfrm>
          <a:prstGeom prst="rect">
            <a:avLst/>
          </a:prstGeom>
          <a:noFill/>
        </p:spPr>
        <p:txBody>
          <a:bodyPr wrap="square" rtlCol="0">
            <a:spAutoFit/>
          </a:bodyPr>
          <a:lstStyle/>
          <a:p>
            <a:pPr algn="just">
              <a:lnSpc>
                <a:spcPts val="2500"/>
              </a:lnSpc>
            </a:pPr>
            <a:r>
              <a:rPr lang="it-IT" sz="1400" dirty="0">
                <a:cs typeface="Times New Roman" pitchFamily="18" charset="0"/>
              </a:rPr>
              <a:t>Si definiscono </a:t>
            </a:r>
            <a:r>
              <a:rPr lang="it-IT" sz="1400" b="1" dirty="0">
                <a:solidFill>
                  <a:schemeClr val="accent5"/>
                </a:solidFill>
                <a:cs typeface="Times New Roman" pitchFamily="18" charset="0"/>
              </a:rPr>
              <a:t>IMPACT</a:t>
            </a:r>
            <a:r>
              <a:rPr lang="it-IT" sz="1400" b="1" dirty="0">
                <a:solidFill>
                  <a:srgbClr val="0070C0"/>
                </a:solidFill>
                <a:cs typeface="Times New Roman" pitchFamily="18" charset="0"/>
              </a:rPr>
              <a:t> </a:t>
            </a:r>
            <a:r>
              <a:rPr lang="it-IT" sz="1400" dirty="0">
                <a:cs typeface="Times New Roman" pitchFamily="18" charset="0"/>
              </a:rPr>
              <a:t>gli  </a:t>
            </a:r>
            <a:r>
              <a:rPr lang="it-IT" sz="1400" dirty="0">
                <a:solidFill>
                  <a:schemeClr val="accent5"/>
                </a:solidFill>
                <a:cs typeface="Times New Roman" pitchFamily="18" charset="0"/>
              </a:rPr>
              <a:t>“</a:t>
            </a:r>
            <a:r>
              <a:rPr lang="it-IT" sz="1400" b="1" dirty="0">
                <a:solidFill>
                  <a:schemeClr val="accent5"/>
                </a:solidFill>
                <a:cs typeface="Times New Roman" pitchFamily="18" charset="0"/>
              </a:rPr>
              <a:t>investimenti in imprese, organizzazioni e fondi realizzati con l’intento di generare un impatto sociale e ambientale misurabile e in grado, allo stesso tempo, di produrre un ritorno economico per l’investitore</a:t>
            </a:r>
            <a:r>
              <a:rPr lang="it-IT" sz="1400" dirty="0">
                <a:solidFill>
                  <a:schemeClr val="accent5"/>
                </a:solidFill>
                <a:cs typeface="Times New Roman" pitchFamily="18" charset="0"/>
              </a:rPr>
              <a:t>”</a:t>
            </a:r>
            <a:r>
              <a:rPr lang="it-IT" sz="1400" dirty="0">
                <a:solidFill>
                  <a:srgbClr val="92D050"/>
                </a:solidFill>
                <a:cs typeface="Times New Roman" pitchFamily="18" charset="0"/>
              </a:rPr>
              <a:t> </a:t>
            </a:r>
            <a:r>
              <a:rPr lang="it-IT" sz="1100" i="1" dirty="0">
                <a:ea typeface="Segoe UI Symbol" pitchFamily="34" charset="0"/>
                <a:cs typeface="Times New Roman" pitchFamily="18" charset="0"/>
              </a:rPr>
              <a:t>(definizione dell’organizzazione GIIN - Global Impact </a:t>
            </a:r>
            <a:r>
              <a:rPr lang="it-IT" sz="1100" i="1" dirty="0" err="1">
                <a:ea typeface="Segoe UI Symbol" pitchFamily="34" charset="0"/>
                <a:cs typeface="Times New Roman" pitchFamily="18" charset="0"/>
              </a:rPr>
              <a:t>Investing</a:t>
            </a:r>
            <a:r>
              <a:rPr lang="it-IT" sz="1100" i="1" dirty="0">
                <a:ea typeface="Segoe UI Symbol" pitchFamily="34" charset="0"/>
                <a:cs typeface="Times New Roman" pitchFamily="18" charset="0"/>
              </a:rPr>
              <a:t> Network) </a:t>
            </a:r>
          </a:p>
        </p:txBody>
      </p:sp>
      <p:sp>
        <p:nvSpPr>
          <p:cNvPr id="22" name="CasellaDiTesto 21"/>
          <p:cNvSpPr txBox="1"/>
          <p:nvPr/>
        </p:nvSpPr>
        <p:spPr>
          <a:xfrm>
            <a:off x="432000" y="1000108"/>
            <a:ext cx="8215370" cy="695511"/>
          </a:xfrm>
          <a:prstGeom prst="rect">
            <a:avLst/>
          </a:prstGeom>
          <a:noFill/>
        </p:spPr>
        <p:txBody>
          <a:bodyPr wrap="square" rtlCol="0">
            <a:spAutoFit/>
          </a:bodyPr>
          <a:lstStyle/>
          <a:p>
            <a:pPr algn="just">
              <a:lnSpc>
                <a:spcPts val="2500"/>
              </a:lnSpc>
            </a:pPr>
            <a:r>
              <a:rPr lang="it-IT" sz="1400" b="1" dirty="0">
                <a:solidFill>
                  <a:schemeClr val="accent5"/>
                </a:solidFill>
                <a:cs typeface="Times New Roman" pitchFamily="18" charset="0"/>
              </a:rPr>
              <a:t>SEFEA IMPACT SGR </a:t>
            </a:r>
            <a:r>
              <a:rPr lang="it-IT" sz="1400" dirty="0">
                <a:cs typeface="Times New Roman" pitchFamily="18" charset="0"/>
              </a:rPr>
              <a:t>è l’unica SGR in Italia dedicata alla istituzione, promozione e gestione di fondi di investimento chiusi (con etichetta </a:t>
            </a:r>
            <a:r>
              <a:rPr lang="it-IT" sz="1400" dirty="0" err="1">
                <a:cs typeface="Times New Roman" pitchFamily="18" charset="0"/>
              </a:rPr>
              <a:t>EuVECA</a:t>
            </a:r>
            <a:r>
              <a:rPr lang="it-IT" sz="1400" dirty="0">
                <a:cs typeface="Times New Roman" pitchFamily="18" charset="0"/>
              </a:rPr>
              <a:t>) che adottano strategie di </a:t>
            </a:r>
            <a:r>
              <a:rPr lang="it-IT" sz="1400" b="1" dirty="0">
                <a:solidFill>
                  <a:schemeClr val="accent5"/>
                </a:solidFill>
                <a:cs typeface="Times New Roman" pitchFamily="18" charset="0"/>
              </a:rPr>
              <a:t>IMPACT INVESTING</a:t>
            </a:r>
          </a:p>
        </p:txBody>
      </p:sp>
      <p:sp>
        <p:nvSpPr>
          <p:cNvPr id="28" name="CasellaDiTesto 27"/>
          <p:cNvSpPr txBox="1"/>
          <p:nvPr/>
        </p:nvSpPr>
        <p:spPr>
          <a:xfrm>
            <a:off x="432000" y="2580730"/>
            <a:ext cx="8215370" cy="412934"/>
          </a:xfrm>
          <a:prstGeom prst="rect">
            <a:avLst/>
          </a:prstGeom>
          <a:noFill/>
        </p:spPr>
        <p:txBody>
          <a:bodyPr wrap="square" rtlCol="0">
            <a:spAutoFit/>
          </a:bodyPr>
          <a:lstStyle/>
          <a:p>
            <a:pPr>
              <a:lnSpc>
                <a:spcPts val="2500"/>
              </a:lnSpc>
            </a:pPr>
            <a:r>
              <a:rPr lang="it-IT" sz="1400" dirty="0">
                <a:cs typeface="Times New Roman" pitchFamily="18" charset="0"/>
              </a:rPr>
              <a:t>Quindi un investimento è definito </a:t>
            </a:r>
            <a:r>
              <a:rPr lang="it-IT" sz="1400" b="1" dirty="0">
                <a:solidFill>
                  <a:srgbClr val="92D050"/>
                </a:solidFill>
                <a:cs typeface="Times New Roman" pitchFamily="18" charset="0"/>
              </a:rPr>
              <a:t>IMPACT</a:t>
            </a:r>
            <a:r>
              <a:rPr lang="it-IT" sz="1400" dirty="0">
                <a:cs typeface="Times New Roman" pitchFamily="18" charset="0"/>
              </a:rPr>
              <a:t> quando sono presenti simultaneamente </a:t>
            </a:r>
            <a:r>
              <a:rPr lang="it-IT" sz="1400" b="1" dirty="0">
                <a:solidFill>
                  <a:schemeClr val="accent5"/>
                </a:solidFill>
                <a:cs typeface="Times New Roman" pitchFamily="18" charset="0"/>
              </a:rPr>
              <a:t>3 elementi</a:t>
            </a:r>
            <a:r>
              <a:rPr lang="it-IT" sz="1400" dirty="0">
                <a:cs typeface="Times New Roman" pitchFamily="18" charset="0"/>
              </a:rPr>
              <a:t>: </a:t>
            </a:r>
          </a:p>
        </p:txBody>
      </p:sp>
      <p:graphicFrame>
        <p:nvGraphicFramePr>
          <p:cNvPr id="18" name="Diagramma 17"/>
          <p:cNvGraphicFramePr/>
          <p:nvPr/>
        </p:nvGraphicFramePr>
        <p:xfrm>
          <a:off x="1000100" y="3357562"/>
          <a:ext cx="7143800" cy="2357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FONDO SI: </a:t>
            </a:r>
            <a:r>
              <a:rPr lang="it-IT" sz="2000" b="1" dirty="0">
                <a:solidFill>
                  <a:schemeClr val="bg1"/>
                </a:solidFill>
                <a:cs typeface="Times New Roman" pitchFamily="18" charset="0"/>
              </a:rPr>
              <a:t>investimenti deliberati – ISB </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30</a:t>
            </a:fld>
            <a:endParaRPr lang="it-IT" b="1" dirty="0">
              <a:solidFill>
                <a:srgbClr val="92D050"/>
              </a:solidFill>
              <a:latin typeface="Times New Roman" pitchFamily="18" charset="0"/>
              <a:cs typeface="Times New Roman" pitchFamily="18"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777098283"/>
              </p:ext>
            </p:extLst>
          </p:nvPr>
        </p:nvGraphicFramePr>
        <p:xfrm>
          <a:off x="142844" y="1142984"/>
          <a:ext cx="6215106" cy="3000396"/>
        </p:xfrm>
        <a:graphic>
          <a:graphicData uri="http://schemas.openxmlformats.org/drawingml/2006/table">
            <a:tbl>
              <a:tblPr>
                <a:tableStyleId>{17292A2E-F333-43FB-9621-5CBBE7FDCDCB}</a:tableStyleId>
              </a:tblPr>
              <a:tblGrid>
                <a:gridCol w="1035851">
                  <a:extLst>
                    <a:ext uri="{9D8B030D-6E8A-4147-A177-3AD203B41FA5}">
                      <a16:colId xmlns:a16="http://schemas.microsoft.com/office/drawing/2014/main" val="20000"/>
                    </a:ext>
                  </a:extLst>
                </a:gridCol>
                <a:gridCol w="5179255">
                  <a:extLst>
                    <a:ext uri="{9D8B030D-6E8A-4147-A177-3AD203B41FA5}">
                      <a16:colId xmlns:a16="http://schemas.microsoft.com/office/drawing/2014/main" val="20001"/>
                    </a:ext>
                  </a:extLst>
                </a:gridCol>
              </a:tblGrid>
              <a:tr h="330453">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it-IT" sz="1400" b="1" dirty="0">
                          <a:solidFill>
                            <a:schemeClr val="accent5"/>
                          </a:solidFill>
                          <a:latin typeface="+mn-lt"/>
                          <a:cs typeface="Times New Roman" pitchFamily="18" charset="0"/>
                        </a:rPr>
                        <a:t>Nome</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w="9525" cap="flat" cmpd="sng" algn="ctr">
                      <a:noFill/>
                      <a:prstDash val="soli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latin typeface="+mn-lt"/>
                          <a:cs typeface="Times New Roman" pitchFamily="18" charset="0"/>
                        </a:rPr>
                        <a:t>Immobiliare Sociale Bresciana (BS)</a:t>
                      </a:r>
                      <a:endParaRPr lang="it-IT" sz="1400" dirty="0">
                        <a:solidFill>
                          <a:srgbClr val="000000"/>
                        </a:solidFill>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248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dirty="0">
                          <a:solidFill>
                            <a:schemeClr val="accent5"/>
                          </a:solidFill>
                          <a:latin typeface="+mn-lt"/>
                          <a:cs typeface="Times New Roman" pitchFamily="18" charset="0"/>
                        </a:rPr>
                        <a:t>Forma legale</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just" defTabSz="360000" rtl="0" eaLnBrk="1" fontAlgn="auto" latinLnBrk="0" hangingPunct="1">
                        <a:lnSpc>
                          <a:spcPct val="107000"/>
                        </a:lnSpc>
                        <a:spcBef>
                          <a:spcPts val="0"/>
                        </a:spcBef>
                        <a:spcAft>
                          <a:spcPts val="0"/>
                        </a:spcAft>
                        <a:buClrTx/>
                        <a:buSzTx/>
                        <a:buFontTx/>
                        <a:buNone/>
                        <a:tabLst/>
                        <a:defRPr/>
                      </a:pPr>
                      <a:r>
                        <a:rPr lang="it-IT" sz="1400" dirty="0">
                          <a:latin typeface="+mn-lt"/>
                          <a:cs typeface="Times New Roman" pitchFamily="18" charset="0"/>
                        </a:rPr>
                        <a:t>Consorzio di cooperative sociali</a:t>
                      </a:r>
                      <a:endParaRPr lang="it-IT" sz="1400" dirty="0">
                        <a:solidFill>
                          <a:srgbClr val="000000"/>
                        </a:solidFill>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3023">
                <a:tc>
                  <a:txBody>
                    <a:bodyPr/>
                    <a:lstStyle/>
                    <a:p>
                      <a:pPr algn="r">
                        <a:lnSpc>
                          <a:spcPct val="107000"/>
                        </a:lnSpc>
                        <a:spcAft>
                          <a:spcPts val="0"/>
                        </a:spcAft>
                      </a:pPr>
                      <a:r>
                        <a:rPr lang="it-IT" sz="1400" b="1" dirty="0">
                          <a:solidFill>
                            <a:schemeClr val="accent5"/>
                          </a:solidFill>
                          <a:latin typeface="+mn-lt"/>
                          <a:cs typeface="Times New Roman" pitchFamily="18" charset="0"/>
                        </a:rPr>
                        <a:t>Attività</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latin typeface="+mn-lt"/>
                          <a:cs typeface="Times New Roman" pitchFamily="18" charset="0"/>
                        </a:rPr>
                        <a:t>Sviluppo di progetti di </a:t>
                      </a:r>
                      <a:r>
                        <a:rPr lang="it-IT" sz="1400" b="1" dirty="0" err="1">
                          <a:latin typeface="+mn-lt"/>
                          <a:cs typeface="Times New Roman" pitchFamily="18" charset="0"/>
                        </a:rPr>
                        <a:t>housing</a:t>
                      </a:r>
                      <a:r>
                        <a:rPr lang="it-IT" sz="1400" b="1" dirty="0">
                          <a:latin typeface="+mn-lt"/>
                          <a:cs typeface="Times New Roman" pitchFamily="18" charset="0"/>
                        </a:rPr>
                        <a:t> sociale </a:t>
                      </a:r>
                      <a:r>
                        <a:rPr lang="it-IT" sz="1400" dirty="0">
                          <a:latin typeface="+mn-lt"/>
                          <a:cs typeface="Times New Roman" pitchFamily="18" charset="0"/>
                        </a:rPr>
                        <a:t>sul territorio bresciano e realizzazione di strutture atte a ospitare le sedi operative delle cooperative socie e non socie.</a:t>
                      </a:r>
                      <a:endParaRPr lang="it-IT" sz="1400" dirty="0">
                        <a:solidFill>
                          <a:srgbClr val="000000"/>
                        </a:solidFill>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20263">
                <a:tc>
                  <a:txBody>
                    <a:bodyPr/>
                    <a:lstStyle/>
                    <a:p>
                      <a:pPr algn="r">
                        <a:lnSpc>
                          <a:spcPct val="107000"/>
                        </a:lnSpc>
                        <a:spcAft>
                          <a:spcPts val="0"/>
                        </a:spcAft>
                      </a:pPr>
                      <a:r>
                        <a:rPr lang="it-IT" sz="1400" b="1" dirty="0">
                          <a:solidFill>
                            <a:schemeClr val="accent5"/>
                          </a:solidFill>
                          <a:latin typeface="+mn-lt"/>
                          <a:cs typeface="Times New Roman" pitchFamily="18" charset="0"/>
                        </a:rPr>
                        <a:t>Progetto presentato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latin typeface="+mn-lt"/>
                          <a:cs typeface="Times New Roman" pitchFamily="18" charset="0"/>
                        </a:rPr>
                        <a:t>Acquisto a sconto sul valore nominale NPL dal sistema bancario con annesse proprietà abitative e commerciali. Tali immobili saranno poi dedicati a progetti di </a:t>
                      </a:r>
                      <a:r>
                        <a:rPr lang="it-IT" sz="1400" dirty="0" err="1">
                          <a:latin typeface="+mn-lt"/>
                          <a:cs typeface="Times New Roman" pitchFamily="18" charset="0"/>
                        </a:rPr>
                        <a:t>housing</a:t>
                      </a:r>
                      <a:r>
                        <a:rPr lang="it-IT" sz="1400" dirty="0">
                          <a:latin typeface="+mn-lt"/>
                          <a:cs typeface="Times New Roman" pitchFamily="18" charset="0"/>
                        </a:rPr>
                        <a:t> sociale, ricollocandoli sul mercato a prezzi calmierati a favore di soggetti con difficoltà ad accedere alla casa di proprietà, o affittandoli a canone agevolato a soggetti svantaggiati.</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9" name="Picture 2" descr="nave_esterni-2-683x1024">
            <a:extLst>
              <a:ext uri="{FF2B5EF4-FFF2-40B4-BE49-F238E27FC236}">
                <a16:creationId xmlns:a16="http://schemas.microsoft.com/office/drawing/2014/main" id="{D2861FD5-B95A-4AC2-AFD8-ED0D9F9451DC}"/>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14628" y="1801692"/>
            <a:ext cx="2556000" cy="4268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 descr="Risultati immagini per immobiliare sociale brescia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2119" y="1063172"/>
            <a:ext cx="1294709" cy="59154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o 11"/>
          <p:cNvGrpSpPr/>
          <p:nvPr/>
        </p:nvGrpSpPr>
        <p:grpSpPr>
          <a:xfrm>
            <a:off x="8072462" y="6246000"/>
            <a:ext cx="612397" cy="342900"/>
            <a:chOff x="8208000" y="6246000"/>
            <a:chExt cx="612397" cy="342900"/>
          </a:xfrm>
        </p:grpSpPr>
        <p:pic>
          <p:nvPicPr>
            <p:cNvPr id="13" name="Picture 2"/>
            <p:cNvPicPr>
              <a:picLocks noChangeAspect="1" noChangeArrowheads="1"/>
            </p:cNvPicPr>
            <p:nvPr/>
          </p:nvPicPr>
          <p:blipFill>
            <a:blip r:embed="rId4"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4" name="Connettore 1 13"/>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aphicFrame>
        <p:nvGraphicFramePr>
          <p:cNvPr id="15" name="Tabella 14"/>
          <p:cNvGraphicFramePr>
            <a:graphicFrameLocks noGrp="1"/>
          </p:cNvGraphicFramePr>
          <p:nvPr>
            <p:extLst>
              <p:ext uri="{D42A27DB-BD31-4B8C-83A1-F6EECF244321}">
                <p14:modId xmlns:p14="http://schemas.microsoft.com/office/powerpoint/2010/main" val="3393710946"/>
              </p:ext>
            </p:extLst>
          </p:nvPr>
        </p:nvGraphicFramePr>
        <p:xfrm>
          <a:off x="140127" y="4301398"/>
          <a:ext cx="6376465" cy="1770808"/>
        </p:xfrm>
        <a:graphic>
          <a:graphicData uri="http://schemas.openxmlformats.org/drawingml/2006/table">
            <a:tbl>
              <a:tblPr>
                <a:tableStyleId>{17292A2E-F333-43FB-9621-5CBBE7FDCDCB}</a:tableStyleId>
              </a:tblPr>
              <a:tblGrid>
                <a:gridCol w="1045265">
                  <a:extLst>
                    <a:ext uri="{9D8B030D-6E8A-4147-A177-3AD203B41FA5}">
                      <a16:colId xmlns:a16="http://schemas.microsoft.com/office/drawing/2014/main" val="20000"/>
                    </a:ext>
                  </a:extLst>
                </a:gridCol>
                <a:gridCol w="5331200">
                  <a:extLst>
                    <a:ext uri="{9D8B030D-6E8A-4147-A177-3AD203B41FA5}">
                      <a16:colId xmlns:a16="http://schemas.microsoft.com/office/drawing/2014/main" val="20001"/>
                    </a:ext>
                  </a:extLst>
                </a:gridCol>
              </a:tblGrid>
              <a:tr h="772147">
                <a:tc>
                  <a:txBody>
                    <a:bodyPr/>
                    <a:lstStyle/>
                    <a:p>
                      <a:pPr marL="0" indent="0" algn="r">
                        <a:buFont typeface="Arial" panose="020B0604020202020204" pitchFamily="34" charset="0"/>
                        <a:buNone/>
                      </a:pPr>
                      <a:r>
                        <a:rPr lang="it-IT" sz="1400" b="1" u="none" dirty="0">
                          <a:solidFill>
                            <a:schemeClr val="accent5"/>
                          </a:solidFill>
                          <a:latin typeface="+mn-lt"/>
                          <a:cs typeface="Times New Roman" pitchFamily="18" charset="0"/>
                        </a:rPr>
                        <a:t>Ambiti di Impatto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285750" indent="-285750" algn="just">
                        <a:buClr>
                          <a:schemeClr val="accent5"/>
                        </a:buClr>
                        <a:buFont typeface="Wingdings" pitchFamily="2" charset="2"/>
                        <a:buChar char="q"/>
                      </a:pPr>
                      <a:r>
                        <a:rPr lang="it-IT" sz="1400" b="1" dirty="0">
                          <a:latin typeface="+mn-lt"/>
                          <a:cs typeface="Times New Roman" pitchFamily="18" charset="0"/>
                        </a:rPr>
                        <a:t>Miglioramento condizioni abitative </a:t>
                      </a:r>
                      <a:endParaRPr lang="it-IT" sz="1400" dirty="0">
                        <a:latin typeface="+mn-lt"/>
                        <a:cs typeface="Times New Roman" pitchFamily="18" charset="0"/>
                      </a:endParaRPr>
                    </a:p>
                    <a:p>
                      <a:pPr marL="285750" lvl="0" indent="-285750" algn="just">
                        <a:buClr>
                          <a:schemeClr val="accent5"/>
                        </a:buClr>
                        <a:buFont typeface="Wingdings" pitchFamily="2" charset="2"/>
                        <a:buChar char="q"/>
                      </a:pPr>
                      <a:r>
                        <a:rPr lang="it-IT" sz="1400" b="1" dirty="0">
                          <a:latin typeface="+mn-lt"/>
                          <a:cs typeface="Times New Roman" pitchFamily="18" charset="0"/>
                        </a:rPr>
                        <a:t>Valorizzazione</a:t>
                      </a:r>
                      <a:r>
                        <a:rPr lang="it-IT" sz="1400" b="1" baseline="0" dirty="0">
                          <a:latin typeface="+mn-lt"/>
                          <a:cs typeface="Times New Roman" pitchFamily="18" charset="0"/>
                        </a:rPr>
                        <a:t> </a:t>
                      </a:r>
                      <a:r>
                        <a:rPr lang="it-IT" sz="1400" b="1" dirty="0">
                          <a:latin typeface="+mn-lt"/>
                          <a:cs typeface="Times New Roman" pitchFamily="18" charset="0"/>
                        </a:rPr>
                        <a:t>patrimonio immobiliare esistente</a:t>
                      </a:r>
                    </a:p>
                    <a:p>
                      <a:pPr marL="285750" lvl="0" indent="-285750" algn="just">
                        <a:buClr>
                          <a:schemeClr val="accent5"/>
                        </a:buClr>
                        <a:buFont typeface="Wingdings" pitchFamily="2" charset="2"/>
                        <a:buChar char="q"/>
                      </a:pPr>
                      <a:r>
                        <a:rPr lang="it-IT" sz="1400" b="1" dirty="0">
                          <a:latin typeface="+mn-lt"/>
                          <a:cs typeface="Times New Roman" pitchFamily="18" charset="0"/>
                        </a:rPr>
                        <a:t>Riqualificazione</a:t>
                      </a:r>
                      <a:r>
                        <a:rPr lang="it-IT" sz="1400" b="1" baseline="0" dirty="0">
                          <a:latin typeface="+mn-lt"/>
                          <a:cs typeface="Times New Roman" pitchFamily="18" charset="0"/>
                        </a:rPr>
                        <a:t> del quartiere</a:t>
                      </a:r>
                      <a:endParaRPr lang="it-IT" sz="1400" dirty="0">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3084">
                <a:tc>
                  <a:txBody>
                    <a:bodyPr/>
                    <a:lstStyle/>
                    <a:p>
                      <a:pPr marL="0" indent="0" algn="r">
                        <a:buFont typeface="Arial" panose="020B0604020202020204" pitchFamily="34" charset="0"/>
                        <a:buNone/>
                      </a:pPr>
                      <a:r>
                        <a:rPr lang="it-IT" sz="1400" b="1" dirty="0">
                          <a:solidFill>
                            <a:schemeClr val="accent5"/>
                          </a:solidFill>
                          <a:latin typeface="+mn-lt"/>
                          <a:cs typeface="Times New Roman" pitchFamily="18" charset="0"/>
                        </a:rPr>
                        <a:t>CAPEX</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indent="0" algn="just" defTabSz="360000">
                        <a:lnSpc>
                          <a:spcPct val="107000"/>
                        </a:lnSpc>
                        <a:spcAft>
                          <a:spcPts val="0"/>
                        </a:spcAft>
                        <a:buFont typeface="Wingdings" panose="05000000000000000000" pitchFamily="2" charset="2"/>
                        <a:buNone/>
                      </a:pPr>
                      <a:r>
                        <a:rPr lang="it-IT" sz="1400" dirty="0">
                          <a:solidFill>
                            <a:srgbClr val="000000"/>
                          </a:solidFill>
                          <a:latin typeface="+mn-lt"/>
                          <a:cs typeface="Times New Roman" pitchFamily="18" charset="0"/>
                        </a:rPr>
                        <a:t>Acquisto NPL / Immobili destinati a </a:t>
                      </a:r>
                      <a:r>
                        <a:rPr lang="it-IT" sz="1400" dirty="0" err="1">
                          <a:solidFill>
                            <a:srgbClr val="000000"/>
                          </a:solidFill>
                          <a:latin typeface="+mn-lt"/>
                          <a:cs typeface="Times New Roman" pitchFamily="18" charset="0"/>
                        </a:rPr>
                        <a:t>Housing</a:t>
                      </a:r>
                      <a:r>
                        <a:rPr lang="it-IT" sz="1400" dirty="0">
                          <a:solidFill>
                            <a:srgbClr val="000000"/>
                          </a:solidFill>
                          <a:latin typeface="+mn-lt"/>
                          <a:cs typeface="Times New Roman" pitchFamily="18" charset="0"/>
                        </a:rPr>
                        <a:t> Sociale</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084">
                <a:tc>
                  <a:txBody>
                    <a:bodyPr/>
                    <a:lstStyle/>
                    <a:p>
                      <a:pPr algn="r">
                        <a:lnSpc>
                          <a:spcPct val="107000"/>
                        </a:lnSpc>
                        <a:spcAft>
                          <a:spcPts val="0"/>
                        </a:spcAft>
                      </a:pPr>
                      <a:r>
                        <a:rPr lang="it-IT" sz="1400" b="1" dirty="0">
                          <a:solidFill>
                            <a:schemeClr val="accent5"/>
                          </a:solidFill>
                          <a:latin typeface="+mn-lt"/>
                          <a:cs typeface="Times New Roman" pitchFamily="18" charset="0"/>
                        </a:rPr>
                        <a:t>Investito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r>
                        <a:rPr lang="it-IT" sz="1400" b="1" dirty="0">
                          <a:latin typeface="+mn-lt"/>
                          <a:cs typeface="Times New Roman" pitchFamily="18" charset="0"/>
                        </a:rPr>
                        <a:t>1.200.000 €</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215">
                <a:tc>
                  <a:txBody>
                    <a:bodyPr/>
                    <a:lstStyle/>
                    <a:p>
                      <a:pPr algn="r">
                        <a:lnSpc>
                          <a:spcPct val="107000"/>
                        </a:lnSpc>
                        <a:spcAft>
                          <a:spcPts val="0"/>
                        </a:spcAft>
                      </a:pPr>
                      <a:r>
                        <a:rPr lang="it-IT" sz="1400" b="1" dirty="0">
                          <a:solidFill>
                            <a:schemeClr val="accent5"/>
                          </a:solidFill>
                          <a:latin typeface="+mn-lt"/>
                          <a:cs typeface="Times New Roman" pitchFamily="18" charset="0"/>
                        </a:rPr>
                        <a:t>Strumento </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mn-lt"/>
                          <a:cs typeface="Times New Roman" pitchFamily="18" charset="0"/>
                        </a:rPr>
                        <a:t>Sottoscrizione azioni di </a:t>
                      </a:r>
                      <a:r>
                        <a:rPr lang="it-IT" sz="1400" baseline="0" dirty="0">
                          <a:solidFill>
                            <a:srgbClr val="000000"/>
                          </a:solidFill>
                          <a:latin typeface="+mn-lt"/>
                          <a:cs typeface="Times New Roman" pitchFamily="18" charset="0"/>
                        </a:rPr>
                        <a:t> </a:t>
                      </a:r>
                      <a:r>
                        <a:rPr lang="it-IT" sz="1400" dirty="0">
                          <a:solidFill>
                            <a:srgbClr val="000000"/>
                          </a:solidFill>
                          <a:latin typeface="+mn-lt"/>
                          <a:cs typeface="Times New Roman" pitchFamily="18" charset="0"/>
                        </a:rPr>
                        <a:t>Socio Sovventore</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61665"/>
          </a:xfrm>
          <a:prstGeom prst="rect">
            <a:avLst/>
          </a:prstGeom>
          <a:noFill/>
        </p:spPr>
        <p:txBody>
          <a:bodyPr wrap="square" rtlCol="0">
            <a:spAutoFit/>
          </a:bodyPr>
          <a:lstStyle/>
          <a:p>
            <a:r>
              <a:rPr lang="it-IT" sz="2200" b="1" dirty="0">
                <a:solidFill>
                  <a:schemeClr val="bg1"/>
                </a:solidFill>
                <a:cs typeface="Times New Roman" pitchFamily="18" charset="0"/>
              </a:rPr>
              <a:t>FONDO SI:</a:t>
            </a:r>
            <a:r>
              <a:rPr lang="it-IT" sz="2400" b="1" dirty="0">
                <a:solidFill>
                  <a:schemeClr val="bg1"/>
                </a:solidFill>
                <a:cs typeface="Times New Roman" pitchFamily="18" charset="0"/>
              </a:rPr>
              <a:t> </a:t>
            </a:r>
            <a:r>
              <a:rPr lang="it-IT" sz="2000" b="1" dirty="0">
                <a:solidFill>
                  <a:schemeClr val="bg1"/>
                </a:solidFill>
                <a:cs typeface="Times New Roman" pitchFamily="18" charset="0"/>
              </a:rPr>
              <a:t>investimenti deliberati – BIRRIFICIO </a:t>
            </a:r>
            <a:r>
              <a:rPr lang="it-IT" sz="2000" b="1" dirty="0" err="1">
                <a:solidFill>
                  <a:schemeClr val="bg1"/>
                </a:solidFill>
                <a:cs typeface="Times New Roman" pitchFamily="18" charset="0"/>
              </a:rPr>
              <a:t>DI</a:t>
            </a:r>
            <a:r>
              <a:rPr lang="it-IT" sz="2000" b="1" dirty="0">
                <a:solidFill>
                  <a:schemeClr val="bg1"/>
                </a:solidFill>
                <a:cs typeface="Times New Roman" pitchFamily="18" charset="0"/>
              </a:rPr>
              <a:t> MESSINA </a:t>
            </a:r>
          </a:p>
        </p:txBody>
      </p:sp>
      <p:sp>
        <p:nvSpPr>
          <p:cNvPr id="11" name="Segnaposto numero diapositiva 10"/>
          <p:cNvSpPr>
            <a:spLocks noGrp="1"/>
          </p:cNvSpPr>
          <p:nvPr>
            <p:ph type="sldNum" sz="quarter" idx="12"/>
          </p:nvPr>
        </p:nvSpPr>
        <p:spPr>
          <a:xfrm>
            <a:off x="7128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31</a:t>
            </a:fld>
            <a:endParaRPr lang="it-IT" b="1" dirty="0">
              <a:solidFill>
                <a:srgbClr val="92D050"/>
              </a:solidFill>
              <a:latin typeface="Times New Roman" pitchFamily="18" charset="0"/>
              <a:cs typeface="Times New Roman" pitchFamily="18"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574862493"/>
              </p:ext>
            </p:extLst>
          </p:nvPr>
        </p:nvGraphicFramePr>
        <p:xfrm>
          <a:off x="950" y="928670"/>
          <a:ext cx="6269796" cy="2657676"/>
        </p:xfrm>
        <a:graphic>
          <a:graphicData uri="http://schemas.openxmlformats.org/drawingml/2006/table">
            <a:tbl>
              <a:tblPr>
                <a:tableStyleId>{17292A2E-F333-43FB-9621-5CBBE7FDCDCB}</a:tableStyleId>
              </a:tblPr>
              <a:tblGrid>
                <a:gridCol w="1106435">
                  <a:extLst>
                    <a:ext uri="{9D8B030D-6E8A-4147-A177-3AD203B41FA5}">
                      <a16:colId xmlns:a16="http://schemas.microsoft.com/office/drawing/2014/main" val="20000"/>
                    </a:ext>
                  </a:extLst>
                </a:gridCol>
                <a:gridCol w="5163361">
                  <a:extLst>
                    <a:ext uri="{9D8B030D-6E8A-4147-A177-3AD203B41FA5}">
                      <a16:colId xmlns:a16="http://schemas.microsoft.com/office/drawing/2014/main" val="20001"/>
                    </a:ext>
                  </a:extLst>
                </a:gridCol>
              </a:tblGrid>
              <a:tr h="285752">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it-IT" sz="1400" b="1" dirty="0">
                          <a:solidFill>
                            <a:schemeClr val="accent5"/>
                          </a:solidFill>
                          <a:latin typeface="+mn-lt"/>
                          <a:cs typeface="Times New Roman" pitchFamily="18" charset="0"/>
                        </a:rPr>
                        <a:t>Nome</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w="9525" cap="flat" cmpd="sng" algn="ctr">
                      <a:noFill/>
                      <a:prstDash val="solid"/>
                    </a:lnT>
                    <a:lnB>
                      <a:noFill/>
                    </a:lnB>
                    <a:lnTlToBr w="12700" cmpd="sng">
                      <a:noFill/>
                      <a:prstDash val="solid"/>
                    </a:lnTlToBr>
                    <a:lnBlToTr w="12700" cmpd="sng">
                      <a:noFill/>
                      <a:prstDash val="solid"/>
                    </a:lnBlToTr>
                  </a:tcPr>
                </a:tc>
                <a:tc>
                  <a:txBody>
                    <a:bodyPr/>
                    <a:lstStyle/>
                    <a:p>
                      <a:pPr algn="just">
                        <a:lnSpc>
                          <a:spcPct val="107000"/>
                        </a:lnSpc>
                        <a:spcAft>
                          <a:spcPts val="0"/>
                        </a:spcAft>
                      </a:pPr>
                      <a:r>
                        <a:rPr lang="it-IT" sz="1400" dirty="0">
                          <a:solidFill>
                            <a:srgbClr val="000000"/>
                          </a:solidFill>
                          <a:latin typeface="+mn-lt"/>
                          <a:cs typeface="Times New Roman" pitchFamily="18" charset="0"/>
                        </a:rPr>
                        <a:t>Birrificio Messina</a:t>
                      </a:r>
                    </a:p>
                  </a:txBody>
                  <a:tcPr>
                    <a:lnL w="12700" cap="flat" cmpd="sng" algn="ctr">
                      <a:solidFill>
                        <a:schemeClr val="accent1"/>
                      </a:solidFill>
                      <a:prstDash val="solid"/>
                      <a:round/>
                      <a:headEnd type="none" w="med" len="med"/>
                      <a:tailEnd type="none" w="med" len="med"/>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139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400" b="1" dirty="0">
                          <a:solidFill>
                            <a:schemeClr val="accent5"/>
                          </a:solidFill>
                          <a:latin typeface="+mn-lt"/>
                          <a:cs typeface="Times New Roman" pitchFamily="18" charset="0"/>
                        </a:rPr>
                        <a:t>Forma legale</a:t>
                      </a:r>
                      <a:endParaRPr lang="it-IT" sz="1400" b="1" dirty="0">
                        <a:solidFill>
                          <a:schemeClr val="accent5"/>
                        </a:solidFill>
                        <a:latin typeface="+mn-lt"/>
                        <a:ea typeface="Calibri" panose="020F0502020204030204" pitchFamily="34" charset="0"/>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just" defTabSz="360000" rtl="0" eaLnBrk="1" fontAlgn="auto" latinLnBrk="0" hangingPunct="1">
                        <a:lnSpc>
                          <a:spcPct val="107000"/>
                        </a:lnSpc>
                        <a:spcBef>
                          <a:spcPts val="0"/>
                        </a:spcBef>
                        <a:spcAft>
                          <a:spcPts val="0"/>
                        </a:spcAft>
                        <a:buClrTx/>
                        <a:buSzTx/>
                        <a:buFontTx/>
                        <a:buNone/>
                        <a:tabLst/>
                        <a:defRPr/>
                      </a:pPr>
                      <a:r>
                        <a:rPr lang="it-IT" sz="1400" dirty="0">
                          <a:solidFill>
                            <a:srgbClr val="000000"/>
                          </a:solidFill>
                          <a:latin typeface="+mn-lt"/>
                          <a:cs typeface="Times New Roman" pitchFamily="18" charset="0"/>
                        </a:rPr>
                        <a:t>Società Cooperativa</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80641">
                <a:tc>
                  <a:txBody>
                    <a:bodyPr/>
                    <a:lstStyle/>
                    <a:p>
                      <a:pPr algn="r">
                        <a:lnSpc>
                          <a:spcPct val="107000"/>
                        </a:lnSpc>
                        <a:spcAft>
                          <a:spcPts val="0"/>
                        </a:spcAft>
                      </a:pPr>
                      <a:r>
                        <a:rPr lang="it-IT" sz="1400" b="1" dirty="0">
                          <a:solidFill>
                            <a:schemeClr val="accent5"/>
                          </a:solidFill>
                          <a:latin typeface="+mn-lt"/>
                          <a:cs typeface="Times New Roman" pitchFamily="18" charset="0"/>
                        </a:rPr>
                        <a:t>Attività</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kern="1200" dirty="0">
                          <a:solidFill>
                            <a:schemeClr val="tx1"/>
                          </a:solidFill>
                          <a:latin typeface="+mn-lt"/>
                          <a:ea typeface="+mn-ea"/>
                          <a:cs typeface="Times New Roman" pitchFamily="18" charset="0"/>
                        </a:rPr>
                        <a:t>Il Birrificio Messina viene costituito nell’ambito di una operazione di </a:t>
                      </a:r>
                      <a:r>
                        <a:rPr kumimoji="0" lang="it-IT" sz="1400" b="1" kern="1200" dirty="0" err="1">
                          <a:solidFill>
                            <a:schemeClr val="tx1"/>
                          </a:solidFill>
                          <a:latin typeface="+mn-lt"/>
                          <a:ea typeface="+mn-ea"/>
                          <a:cs typeface="Times New Roman" pitchFamily="18" charset="0"/>
                        </a:rPr>
                        <a:t>Workers</a:t>
                      </a:r>
                      <a:r>
                        <a:rPr kumimoji="0" lang="it-IT" sz="1400" b="1" kern="1200" dirty="0">
                          <a:solidFill>
                            <a:schemeClr val="tx1"/>
                          </a:solidFill>
                          <a:latin typeface="+mn-lt"/>
                          <a:ea typeface="+mn-ea"/>
                          <a:cs typeface="Times New Roman" pitchFamily="18" charset="0"/>
                        </a:rPr>
                        <a:t> Buy-Out </a:t>
                      </a:r>
                      <a:r>
                        <a:rPr kumimoji="0" lang="it-IT" sz="1400" kern="1200" dirty="0">
                          <a:solidFill>
                            <a:schemeClr val="tx1"/>
                          </a:solidFill>
                          <a:latin typeface="+mn-lt"/>
                          <a:ea typeface="+mn-ea"/>
                          <a:cs typeface="Times New Roman" pitchFamily="18" charset="0"/>
                        </a:rPr>
                        <a:t>grazie all’attivismo di  15 lavoratori che si costituiscono in cooperativa al fine di riavviare la produzione cittadina della birra che nel corso dell’ultimo secolo ha costituito un importante pilastro dell’economia.</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9152">
                <a:tc>
                  <a:txBody>
                    <a:bodyPr/>
                    <a:lstStyle/>
                    <a:p>
                      <a:pPr algn="r">
                        <a:lnSpc>
                          <a:spcPct val="107000"/>
                        </a:lnSpc>
                        <a:spcAft>
                          <a:spcPts val="0"/>
                        </a:spcAft>
                      </a:pPr>
                      <a:r>
                        <a:rPr lang="it-IT" sz="1400" b="1" dirty="0">
                          <a:solidFill>
                            <a:schemeClr val="accent5"/>
                          </a:solidFill>
                          <a:latin typeface="+mn-lt"/>
                          <a:cs typeface="Times New Roman" pitchFamily="18" charset="0"/>
                        </a:rPr>
                        <a:t>Progetto presentato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latin typeface="+mn-lt"/>
                          <a:cs typeface="Times New Roman" pitchFamily="18" charset="0"/>
                        </a:rPr>
                        <a:t>Potenziamento della capacità produttiva al fine di servire nuova clientela acquisita (Heineken).</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0" name="Picture 8" descr="Risultati immagini per birrificio messin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72264" y="1000108"/>
            <a:ext cx="1128364" cy="92869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o 11"/>
          <p:cNvGrpSpPr/>
          <p:nvPr/>
        </p:nvGrpSpPr>
        <p:grpSpPr>
          <a:xfrm>
            <a:off x="8072462" y="6246000"/>
            <a:ext cx="612397" cy="342900"/>
            <a:chOff x="8208000" y="6246000"/>
            <a:chExt cx="612397" cy="342900"/>
          </a:xfrm>
        </p:grpSpPr>
        <p:pic>
          <p:nvPicPr>
            <p:cNvPr id="13" name="Picture 2"/>
            <p:cNvPicPr>
              <a:picLocks noChangeAspect="1" noChangeArrowheads="1"/>
            </p:cNvPicPr>
            <p:nvPr/>
          </p:nvPicPr>
          <p:blipFill>
            <a:blip r:embed="rId3"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4" name="Connettore 1 13"/>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15" name="Immagine 14">
            <a:extLst>
              <a:ext uri="{FF2B5EF4-FFF2-40B4-BE49-F238E27FC236}">
                <a16:creationId xmlns:a16="http://schemas.microsoft.com/office/drawing/2014/main" id="{36C4DC5D-96FF-45B6-B9DE-D47B3E064FE3}"/>
              </a:ext>
            </a:extLst>
          </p:cNvPr>
          <p:cNvPicPr/>
          <p:nvPr/>
        </p:nvPicPr>
        <p:blipFill>
          <a:blip r:embed="rId4" cstate="print">
            <a:extLst>
              <a:ext uri="{28A0092B-C50C-407E-A947-70E740481C1C}">
                <a14:useLocalDpi xmlns:a14="http://schemas.microsoft.com/office/drawing/2010/main"/>
              </a:ext>
            </a:extLst>
          </a:blip>
          <a:stretch>
            <a:fillRect/>
          </a:stretch>
        </p:blipFill>
        <p:spPr>
          <a:xfrm>
            <a:off x="6492454" y="2143116"/>
            <a:ext cx="2556000" cy="17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magine 15">
            <a:extLst>
              <a:ext uri="{FF2B5EF4-FFF2-40B4-BE49-F238E27FC236}">
                <a16:creationId xmlns:a16="http://schemas.microsoft.com/office/drawing/2014/main" id="{347306B6-E3FE-4441-94F8-4976A78949B1}"/>
              </a:ext>
            </a:extLst>
          </p:cNvPr>
          <p:cNvPicPr/>
          <p:nvPr/>
        </p:nvPicPr>
        <p:blipFill>
          <a:blip r:embed="rId5" cstate="print">
            <a:extLst>
              <a:ext uri="{28A0092B-C50C-407E-A947-70E740481C1C}">
                <a14:useLocalDpi xmlns:a14="http://schemas.microsoft.com/office/drawing/2010/main"/>
              </a:ext>
            </a:extLst>
          </a:blip>
          <a:stretch>
            <a:fillRect/>
          </a:stretch>
        </p:blipFill>
        <p:spPr>
          <a:xfrm>
            <a:off x="6492454" y="4093892"/>
            <a:ext cx="2556000" cy="17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7" name="Tabella 16"/>
          <p:cNvGraphicFramePr>
            <a:graphicFrameLocks noGrp="1"/>
          </p:cNvGraphicFramePr>
          <p:nvPr>
            <p:extLst>
              <p:ext uri="{D42A27DB-BD31-4B8C-83A1-F6EECF244321}">
                <p14:modId xmlns:p14="http://schemas.microsoft.com/office/powerpoint/2010/main" val="2457381863"/>
              </p:ext>
            </p:extLst>
          </p:nvPr>
        </p:nvGraphicFramePr>
        <p:xfrm>
          <a:off x="88154" y="3786190"/>
          <a:ext cx="6250446" cy="2432788"/>
        </p:xfrm>
        <a:graphic>
          <a:graphicData uri="http://schemas.openxmlformats.org/drawingml/2006/table">
            <a:tbl>
              <a:tblPr>
                <a:tableStyleId>{17292A2E-F333-43FB-9621-5CBBE7FDCDCB}</a:tableStyleId>
              </a:tblPr>
              <a:tblGrid>
                <a:gridCol w="1015898">
                  <a:extLst>
                    <a:ext uri="{9D8B030D-6E8A-4147-A177-3AD203B41FA5}">
                      <a16:colId xmlns:a16="http://schemas.microsoft.com/office/drawing/2014/main" val="20000"/>
                    </a:ext>
                  </a:extLst>
                </a:gridCol>
                <a:gridCol w="5234548">
                  <a:extLst>
                    <a:ext uri="{9D8B030D-6E8A-4147-A177-3AD203B41FA5}">
                      <a16:colId xmlns:a16="http://schemas.microsoft.com/office/drawing/2014/main" val="20001"/>
                    </a:ext>
                  </a:extLst>
                </a:gridCol>
              </a:tblGrid>
              <a:tr h="1221838">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400" b="1" u="none" dirty="0">
                          <a:solidFill>
                            <a:schemeClr val="accent5"/>
                          </a:solidFill>
                          <a:latin typeface="+mn-lt"/>
                          <a:cs typeface="Times New Roman" pitchFamily="18" charset="0"/>
                        </a:rPr>
                        <a:t>Ambiti di Impatto</a:t>
                      </a:r>
                      <a:r>
                        <a:rPr lang="it-IT" sz="1400" u="none" dirty="0">
                          <a:solidFill>
                            <a:schemeClr val="accent5"/>
                          </a:solidFill>
                          <a:latin typeface="+mn-lt"/>
                          <a:cs typeface="Times New Roman" pitchFamily="18" charset="0"/>
                        </a:rPr>
                        <a:t>:</a:t>
                      </a:r>
                      <a:endParaRPr lang="it-IT" sz="1400" u="none" dirty="0">
                        <a:solidFill>
                          <a:schemeClr val="accent5"/>
                        </a:solidFill>
                        <a:latin typeface="+mn-lt"/>
                        <a:ea typeface="Calibri" panose="020F0502020204030204" pitchFamily="34" charset="0"/>
                        <a:cs typeface="Times New Roman" pitchFamily="18" charset="0"/>
                      </a:endParaRPr>
                    </a:p>
                    <a:p>
                      <a:pPr marL="0" indent="0" algn="r">
                        <a:buFont typeface="Arial" panose="020B0604020202020204" pitchFamily="34" charset="0"/>
                        <a:buNone/>
                      </a:pPr>
                      <a:endParaRPr lang="it-IT" sz="1400" b="1" dirty="0">
                        <a:solidFill>
                          <a:schemeClr val="accent5"/>
                        </a:solidFill>
                        <a:latin typeface="+mn-lt"/>
                        <a:cs typeface="Times New Roman" pitchFamily="18" charset="0"/>
                      </a:endParaRP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285750" lvl="0" indent="-285750" algn="just">
                        <a:buClr>
                          <a:schemeClr val="accent5"/>
                        </a:buClr>
                        <a:buFont typeface="Wingdings" pitchFamily="2" charset="2"/>
                        <a:buChar char="q"/>
                      </a:pPr>
                      <a:r>
                        <a:rPr lang="it-IT" sz="1400" b="1" dirty="0">
                          <a:latin typeface="+mn-lt"/>
                          <a:cs typeface="Times New Roman" pitchFamily="18" charset="0"/>
                        </a:rPr>
                        <a:t>Mantenimento</a:t>
                      </a:r>
                      <a:r>
                        <a:rPr lang="it-IT" sz="1400" b="1" baseline="0" dirty="0">
                          <a:latin typeface="+mn-lt"/>
                          <a:cs typeface="Times New Roman" pitchFamily="18" charset="0"/>
                        </a:rPr>
                        <a:t> del livello occupazionale</a:t>
                      </a:r>
                      <a:r>
                        <a:rPr lang="it-IT" sz="1400" b="1" dirty="0">
                          <a:latin typeface="+mn-lt"/>
                          <a:cs typeface="Times New Roman" pitchFamily="18" charset="0"/>
                        </a:rPr>
                        <a:t> </a:t>
                      </a:r>
                      <a:r>
                        <a:rPr lang="it-IT" sz="1400" dirty="0">
                          <a:latin typeface="+mn-lt"/>
                          <a:cs typeface="Times New Roman" pitchFamily="18" charset="0"/>
                        </a:rPr>
                        <a:t>e facilitazione per il ricambio generazionale;</a:t>
                      </a:r>
                    </a:p>
                    <a:p>
                      <a:pPr marL="285750" lvl="0" indent="-285750" algn="just">
                        <a:buClr>
                          <a:schemeClr val="accent5"/>
                        </a:buClr>
                        <a:buFont typeface="Wingdings" pitchFamily="2" charset="2"/>
                        <a:buChar char="q"/>
                      </a:pPr>
                      <a:r>
                        <a:rPr lang="it-IT" sz="1400" b="0" dirty="0">
                          <a:latin typeface="+mn-lt"/>
                          <a:cs typeface="Times New Roman" pitchFamily="18" charset="0"/>
                        </a:rPr>
                        <a:t>Conservazione</a:t>
                      </a:r>
                      <a:r>
                        <a:rPr lang="it-IT" sz="1400" b="0" baseline="0" dirty="0">
                          <a:latin typeface="+mn-lt"/>
                          <a:cs typeface="Times New Roman" pitchFamily="18" charset="0"/>
                        </a:rPr>
                        <a:t> del </a:t>
                      </a:r>
                      <a:r>
                        <a:rPr lang="it-IT" sz="1400" b="1" dirty="0">
                          <a:latin typeface="+mn-lt"/>
                          <a:cs typeface="Times New Roman" pitchFamily="18" charset="0"/>
                        </a:rPr>
                        <a:t>know-how</a:t>
                      </a:r>
                      <a:r>
                        <a:rPr lang="it-IT" sz="1400" b="0" dirty="0">
                          <a:latin typeface="+mn-lt"/>
                          <a:cs typeface="Times New Roman" pitchFamily="18" charset="0"/>
                        </a:rPr>
                        <a:t>;</a:t>
                      </a:r>
                    </a:p>
                    <a:p>
                      <a:pPr marL="285750" lvl="0" indent="-285750" algn="just">
                        <a:buClr>
                          <a:schemeClr val="accent5"/>
                        </a:buClr>
                        <a:buFont typeface="Wingdings" pitchFamily="2" charset="2"/>
                        <a:buChar char="q"/>
                      </a:pPr>
                      <a:r>
                        <a:rPr lang="it-IT" sz="1400" b="0" dirty="0">
                          <a:latin typeface="+mn-lt"/>
                          <a:cs typeface="Times New Roman" pitchFamily="18" charset="0"/>
                        </a:rPr>
                        <a:t>Attenzione</a:t>
                      </a:r>
                      <a:r>
                        <a:rPr lang="it-IT" sz="1400" b="0" baseline="0" dirty="0">
                          <a:latin typeface="+mn-lt"/>
                          <a:cs typeface="Times New Roman" pitchFamily="18" charset="0"/>
                        </a:rPr>
                        <a:t> ai</a:t>
                      </a:r>
                      <a:r>
                        <a:rPr lang="it-IT" sz="1400" b="1" baseline="0" dirty="0">
                          <a:latin typeface="+mn-lt"/>
                          <a:cs typeface="Times New Roman" pitchFamily="18" charset="0"/>
                        </a:rPr>
                        <a:t> temi </a:t>
                      </a:r>
                      <a:r>
                        <a:rPr lang="it-IT" sz="1400" b="1" dirty="0">
                          <a:latin typeface="+mn-lt"/>
                          <a:cs typeface="Times New Roman" pitchFamily="18" charset="0"/>
                        </a:rPr>
                        <a:t>ambientali </a:t>
                      </a:r>
                      <a:r>
                        <a:rPr lang="it-IT" sz="1400" b="0" dirty="0">
                          <a:latin typeface="+mn-lt"/>
                          <a:cs typeface="Times New Roman" pitchFamily="18" charset="0"/>
                        </a:rPr>
                        <a:t>connessi</a:t>
                      </a:r>
                      <a:r>
                        <a:rPr lang="it-IT" sz="1400" b="0" baseline="0" dirty="0">
                          <a:latin typeface="+mn-lt"/>
                          <a:cs typeface="Times New Roman" pitchFamily="18" charset="0"/>
                        </a:rPr>
                        <a:t> al</a:t>
                      </a:r>
                      <a:r>
                        <a:rPr lang="it-IT" sz="1400" b="1" baseline="0" dirty="0">
                          <a:latin typeface="+mn-lt"/>
                          <a:cs typeface="Times New Roman" pitchFamily="18" charset="0"/>
                        </a:rPr>
                        <a:t> </a:t>
                      </a:r>
                      <a:r>
                        <a:rPr lang="it-IT" sz="1400" dirty="0">
                          <a:latin typeface="+mn-lt"/>
                          <a:cs typeface="Times New Roman" pitchFamily="18" charset="0"/>
                        </a:rPr>
                        <a:t> processo produttivo;</a:t>
                      </a:r>
                    </a:p>
                    <a:p>
                      <a:pPr marL="285750" indent="-285750" algn="just">
                        <a:buClr>
                          <a:schemeClr val="accent5"/>
                        </a:buClr>
                        <a:buFont typeface="Wingdings" pitchFamily="2" charset="2"/>
                        <a:buChar char="q"/>
                      </a:pPr>
                      <a:r>
                        <a:rPr lang="it-IT" sz="1400" dirty="0">
                          <a:latin typeface="+mn-lt"/>
                          <a:cs typeface="Times New Roman" pitchFamily="18" charset="0"/>
                        </a:rPr>
                        <a:t>Definizione di un </a:t>
                      </a:r>
                      <a:r>
                        <a:rPr lang="it-IT" sz="1400" b="1" dirty="0">
                          <a:latin typeface="+mn-lt"/>
                          <a:cs typeface="Times New Roman" pitchFamily="18" charset="0"/>
                        </a:rPr>
                        <a:t>modello di WBO cooperativo</a:t>
                      </a:r>
                      <a:r>
                        <a:rPr lang="it-IT" sz="1400" dirty="0">
                          <a:latin typeface="+mn-lt"/>
                          <a:cs typeface="Times New Roman" pitchFamily="18" charset="0"/>
                        </a:rPr>
                        <a:t>.</a:t>
                      </a:r>
                      <a:endParaRPr lang="it-IT" sz="1400" dirty="0">
                        <a:solidFill>
                          <a:srgbClr val="2E74B5"/>
                        </a:solidFill>
                        <a:latin typeface="+mn-lt"/>
                        <a:ea typeface="Calibri" panose="020F0502020204030204" pitchFamily="34" charset="0"/>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504">
                <a:tc>
                  <a:txBody>
                    <a:bodyPr/>
                    <a:lstStyle/>
                    <a:p>
                      <a:pPr marL="0" indent="0" algn="r">
                        <a:buFont typeface="Arial" panose="020B0604020202020204" pitchFamily="34" charset="0"/>
                        <a:buNone/>
                      </a:pPr>
                      <a:r>
                        <a:rPr lang="it-IT" sz="1400" b="1" dirty="0">
                          <a:solidFill>
                            <a:schemeClr val="accent5"/>
                          </a:solidFill>
                          <a:latin typeface="+mn-lt"/>
                          <a:cs typeface="Times New Roman" pitchFamily="18" charset="0"/>
                        </a:rPr>
                        <a:t>CAPEX</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285750" indent="-285750" algn="just" defTabSz="360000">
                        <a:lnSpc>
                          <a:spcPct val="107000"/>
                        </a:lnSpc>
                        <a:spcAft>
                          <a:spcPts val="0"/>
                        </a:spcAft>
                        <a:buClr>
                          <a:schemeClr val="accent5"/>
                        </a:buClr>
                        <a:buFont typeface="Wingdings" pitchFamily="2" charset="2"/>
                        <a:buChar char="q"/>
                      </a:pPr>
                      <a:r>
                        <a:rPr kumimoji="0" lang="it-IT" sz="1400" kern="1200" dirty="0">
                          <a:solidFill>
                            <a:srgbClr val="000000"/>
                          </a:solidFill>
                          <a:latin typeface="+mn-lt"/>
                          <a:ea typeface="+mn-ea"/>
                          <a:cs typeface="Times New Roman" pitchFamily="18" charset="0"/>
                        </a:rPr>
                        <a:t>Attrezzatura/Tank per la lavorazione della Birra</a:t>
                      </a:r>
                    </a:p>
                    <a:p>
                      <a:pPr marL="285750" indent="-285750" algn="just" defTabSz="360000">
                        <a:lnSpc>
                          <a:spcPct val="107000"/>
                        </a:lnSpc>
                        <a:spcAft>
                          <a:spcPts val="0"/>
                        </a:spcAft>
                        <a:buClr>
                          <a:schemeClr val="accent5"/>
                        </a:buClr>
                        <a:buFont typeface="Wingdings" pitchFamily="2" charset="2"/>
                        <a:buChar char="q"/>
                      </a:pPr>
                      <a:r>
                        <a:rPr kumimoji="0" lang="it-IT" sz="1400" kern="1200" dirty="0">
                          <a:solidFill>
                            <a:srgbClr val="000000"/>
                          </a:solidFill>
                          <a:latin typeface="+mn-lt"/>
                          <a:ea typeface="+mn-ea"/>
                          <a:cs typeface="Times New Roman" pitchFamily="18" charset="0"/>
                        </a:rPr>
                        <a:t>Impianto Fotovoltaico</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3382">
                <a:tc>
                  <a:txBody>
                    <a:bodyPr/>
                    <a:lstStyle/>
                    <a:p>
                      <a:pPr algn="r">
                        <a:lnSpc>
                          <a:spcPct val="107000"/>
                        </a:lnSpc>
                        <a:spcAft>
                          <a:spcPts val="0"/>
                        </a:spcAft>
                      </a:pPr>
                      <a:r>
                        <a:rPr lang="it-IT" sz="1400" b="1" dirty="0">
                          <a:solidFill>
                            <a:schemeClr val="accent5"/>
                          </a:solidFill>
                          <a:latin typeface="+mn-lt"/>
                          <a:cs typeface="Times New Roman" pitchFamily="18" charset="0"/>
                        </a:rPr>
                        <a:t>Investito</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r>
                        <a:rPr lang="it-IT" sz="1400" b="1" dirty="0">
                          <a:latin typeface="+mn-lt"/>
                          <a:cs typeface="Times New Roman" pitchFamily="18" charset="0"/>
                        </a:rPr>
                        <a:t>750.000</a:t>
                      </a:r>
                      <a:r>
                        <a:rPr lang="it-IT" sz="1400" b="1" baseline="0" dirty="0">
                          <a:latin typeface="+mn-lt"/>
                          <a:cs typeface="Times New Roman" pitchFamily="18" charset="0"/>
                        </a:rPr>
                        <a:t> €</a:t>
                      </a:r>
                      <a:endParaRPr lang="it-IT" sz="1400" b="1" dirty="0">
                        <a:latin typeface="+mn-lt"/>
                        <a:cs typeface="Times New Roman" pitchFamily="18" charset="0"/>
                      </a:endParaRP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3325">
                <a:tc>
                  <a:txBody>
                    <a:bodyPr/>
                    <a:lstStyle/>
                    <a:p>
                      <a:pPr algn="r">
                        <a:lnSpc>
                          <a:spcPct val="107000"/>
                        </a:lnSpc>
                        <a:spcAft>
                          <a:spcPts val="0"/>
                        </a:spcAft>
                      </a:pPr>
                      <a:r>
                        <a:rPr lang="it-IT" sz="1400" b="1" dirty="0">
                          <a:solidFill>
                            <a:schemeClr val="accent5"/>
                          </a:solidFill>
                          <a:latin typeface="+mn-lt"/>
                          <a:cs typeface="Times New Roman" pitchFamily="18" charset="0"/>
                        </a:rPr>
                        <a:t>Strumento </a:t>
                      </a:r>
                    </a:p>
                  </a:txBody>
                  <a:tcPr>
                    <a:lnL w="9525" cap="flat" cmpd="sng" algn="ctr">
                      <a:noFill/>
                      <a:prstDash val="solid"/>
                    </a:lnL>
                    <a:lnR w="12700" cap="flat" cmpd="sng" algn="ctr">
                      <a:solidFill>
                        <a:schemeClr val="accent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mn-lt"/>
                          <a:cs typeface="Times New Roman" pitchFamily="18" charset="0"/>
                        </a:rPr>
                        <a:t>Sottoscrizione Capitale a titolo di Socio Finanziatore, ex art. 2526 </a:t>
                      </a:r>
                    </a:p>
                  </a:txBody>
                  <a:tcPr>
                    <a:lnL w="12700" cap="flat" cmpd="sng" algn="ctr">
                      <a:solidFill>
                        <a:schemeClr val="accent1"/>
                      </a:solidFill>
                      <a:prstDash val="solid"/>
                      <a:round/>
                      <a:headEnd type="none" w="med" len="med"/>
                      <a:tailEnd type="none" w="med" len="med"/>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FONDO SI: </a:t>
            </a:r>
            <a:r>
              <a:rPr lang="it-IT" sz="2000" b="1" dirty="0">
                <a:solidFill>
                  <a:schemeClr val="bg1"/>
                </a:solidFill>
                <a:cs typeface="Times New Roman" pitchFamily="18" charset="0"/>
              </a:rPr>
              <a:t>gestione degli impatti su investimenti deliberati</a:t>
            </a:r>
          </a:p>
        </p:txBody>
      </p:sp>
      <p:sp>
        <p:nvSpPr>
          <p:cNvPr id="11" name="Segnaposto numero diapositiva 10"/>
          <p:cNvSpPr>
            <a:spLocks noGrp="1"/>
          </p:cNvSpPr>
          <p:nvPr>
            <p:ph type="sldNum" sz="quarter" idx="12"/>
          </p:nvPr>
        </p:nvSpPr>
        <p:spPr>
          <a:xfrm>
            <a:off x="7128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32</a:t>
            </a:fld>
            <a:endParaRPr lang="it-IT" b="1" dirty="0">
              <a:solidFill>
                <a:srgbClr val="92D050"/>
              </a:solidFill>
              <a:latin typeface="Times New Roman" pitchFamily="18" charset="0"/>
              <a:cs typeface="Times New Roman" pitchFamily="18" charset="0"/>
            </a:endParaRPr>
          </a:p>
        </p:txBody>
      </p:sp>
      <p:graphicFrame>
        <p:nvGraphicFramePr>
          <p:cNvPr id="9" name="Tabella 8"/>
          <p:cNvGraphicFramePr>
            <a:graphicFrameLocks noGrp="1"/>
          </p:cNvGraphicFramePr>
          <p:nvPr>
            <p:extLst>
              <p:ext uri="{D42A27DB-BD31-4B8C-83A1-F6EECF244321}">
                <p14:modId xmlns:p14="http://schemas.microsoft.com/office/powerpoint/2010/main" val="3960714791"/>
              </p:ext>
            </p:extLst>
          </p:nvPr>
        </p:nvGraphicFramePr>
        <p:xfrm>
          <a:off x="435625" y="1214422"/>
          <a:ext cx="8136903" cy="4643470"/>
        </p:xfrm>
        <a:graphic>
          <a:graphicData uri="http://schemas.openxmlformats.org/drawingml/2006/table">
            <a:tbl>
              <a:tblPr>
                <a:tableStyleId>{17292A2E-F333-43FB-9621-5CBBE7FDCDCB}</a:tableStyleId>
              </a:tblPr>
              <a:tblGrid>
                <a:gridCol w="1584176">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384375">
                  <a:extLst>
                    <a:ext uri="{9D8B030D-6E8A-4147-A177-3AD203B41FA5}">
                      <a16:colId xmlns:a16="http://schemas.microsoft.com/office/drawing/2014/main" val="20002"/>
                    </a:ext>
                  </a:extLst>
                </a:gridCol>
              </a:tblGrid>
              <a:tr h="399565">
                <a:tc>
                  <a:txBody>
                    <a:bodyPr/>
                    <a:lstStyle/>
                    <a:p>
                      <a:pPr marL="0" indent="0" algn="r">
                        <a:buFont typeface="Arial" panose="020B0604020202020204" pitchFamily="34" charset="0"/>
                        <a:buNone/>
                      </a:pPr>
                      <a:endParaRPr lang="it-IT" sz="1400" b="1" dirty="0">
                        <a:solidFill>
                          <a:srgbClr val="000000"/>
                        </a:solidFill>
                      </a:endParaRPr>
                    </a:p>
                  </a:txBody>
                  <a:tcPr>
                    <a:lnL w="9525" cap="flat" cmpd="sng" algn="ctr">
                      <a:noFill/>
                      <a:prstDash val="solid"/>
                    </a:lnL>
                    <a:lnR w="28575" cap="flat" cmpd="sng" algn="ctr">
                      <a:solidFill>
                        <a:schemeClr val="accent5"/>
                      </a:solidFill>
                      <a:prstDash val="solid"/>
                      <a:round/>
                      <a:headEnd type="none" w="med" len="med"/>
                      <a:tailEnd type="none" w="med" len="med"/>
                    </a:lnR>
                    <a:lnT>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a:buFont typeface="Wingdings" panose="05000000000000000000" pitchFamily="2" charset="2"/>
                        <a:buNone/>
                      </a:pPr>
                      <a:r>
                        <a:rPr kumimoji="0" lang="it-IT" sz="1600" b="1" kern="1200" dirty="0">
                          <a:solidFill>
                            <a:schemeClr val="accent5"/>
                          </a:solidFill>
                          <a:latin typeface="+mn-lt"/>
                          <a:ea typeface="+mn-ea"/>
                          <a:cs typeface="Times New Roman" pitchFamily="18" charset="0"/>
                        </a:rPr>
                        <a:t>KPI OUTPUT</a:t>
                      </a:r>
                    </a:p>
                  </a:txBody>
                  <a:tcP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a:buFont typeface="Wingdings" panose="05000000000000000000" pitchFamily="2" charset="2"/>
                        <a:buNone/>
                      </a:pPr>
                      <a:r>
                        <a:rPr kumimoji="0" lang="it-IT" sz="1600" b="1" kern="1200" dirty="0">
                          <a:solidFill>
                            <a:schemeClr val="accent5"/>
                          </a:solidFill>
                          <a:latin typeface="+mn-lt"/>
                          <a:ea typeface="+mn-ea"/>
                          <a:cs typeface="Times New Roman" pitchFamily="18" charset="0"/>
                        </a:rPr>
                        <a:t>KPI OUTCOME</a:t>
                      </a:r>
                    </a:p>
                  </a:txBody>
                  <a:tcPr>
                    <a:lnL w="28575" cap="flat" cmpd="sng" algn="ctr">
                      <a:solidFill>
                        <a:schemeClr val="accent5"/>
                      </a:solidFill>
                      <a:prstDash val="solid"/>
                      <a:round/>
                      <a:headEnd type="none" w="med" len="med"/>
                      <a:tailEnd type="none" w="med" len="med"/>
                    </a:lnL>
                    <a:lnR w="9525" cap="flat" cmpd="sng" algn="ctr">
                      <a:noFill/>
                      <a:prstDash val="solid"/>
                    </a:lnR>
                    <a:lnT>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15741">
                <a:tc>
                  <a:txBody>
                    <a:bodyPr/>
                    <a:lstStyle/>
                    <a:p>
                      <a:pPr marL="0" indent="0" algn="r">
                        <a:buFont typeface="Arial" panose="020B0604020202020204" pitchFamily="34" charset="0"/>
                        <a:buNone/>
                      </a:pPr>
                      <a:endParaRPr lang="it-IT" sz="1400" b="1" dirty="0">
                        <a:solidFill>
                          <a:srgbClr val="000000"/>
                        </a:solidFill>
                      </a:endParaRPr>
                    </a:p>
                  </a:txBody>
                  <a:tcPr>
                    <a:lnL w="9525" cap="flat" cmpd="sng" algn="ctr">
                      <a:noFill/>
                      <a:prstDash val="solid"/>
                    </a:lnL>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accent5"/>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342900" lvl="0" indent="-342900" algn="just">
                        <a:buClr>
                          <a:schemeClr val="accent5"/>
                        </a:buClr>
                        <a:buFont typeface="Wingdings" pitchFamily="2" charset="2"/>
                        <a:buChar char="q"/>
                      </a:pPr>
                      <a:r>
                        <a:rPr lang="it-IT" sz="1400" dirty="0">
                          <a:solidFill>
                            <a:srgbClr val="000000"/>
                          </a:solidFill>
                          <a:latin typeface="+mn-lt"/>
                          <a:ea typeface="Calibri" panose="020F0502020204030204" pitchFamily="34" charset="0"/>
                          <a:cs typeface="Times New Roman" pitchFamily="18" charset="0"/>
                        </a:rPr>
                        <a:t>n.</a:t>
                      </a:r>
                      <a:r>
                        <a:rPr lang="it-IT" sz="1400" baseline="0" dirty="0">
                          <a:solidFill>
                            <a:srgbClr val="000000"/>
                          </a:solidFill>
                          <a:latin typeface="+mn-lt"/>
                          <a:ea typeface="Calibri" panose="020F0502020204030204" pitchFamily="34" charset="0"/>
                          <a:cs typeface="Times New Roman" pitchFamily="18" charset="0"/>
                        </a:rPr>
                        <a:t> </a:t>
                      </a:r>
                      <a:r>
                        <a:rPr lang="it-IT" sz="1400" dirty="0">
                          <a:solidFill>
                            <a:srgbClr val="000000"/>
                          </a:solidFill>
                          <a:latin typeface="+mn-lt"/>
                          <a:ea typeface="Calibri" panose="020F0502020204030204" pitchFamily="34" charset="0"/>
                          <a:cs typeface="Times New Roman" pitchFamily="18" charset="0"/>
                        </a:rPr>
                        <a:t>giornate di Rassegne Culturali in un anno</a:t>
                      </a:r>
                    </a:p>
                    <a:p>
                      <a:pPr marL="342900" lvl="0" indent="-342900" algn="just">
                        <a:buClr>
                          <a:schemeClr val="accent5"/>
                        </a:buClr>
                        <a:buFont typeface="Wingdings" pitchFamily="2" charset="2"/>
                        <a:buChar char="q"/>
                      </a:pPr>
                      <a:r>
                        <a:rPr lang="it-IT" sz="1400" dirty="0">
                          <a:solidFill>
                            <a:srgbClr val="000000"/>
                          </a:solidFill>
                          <a:latin typeface="+mn-lt"/>
                          <a:ea typeface="Calibri" panose="020F0502020204030204" pitchFamily="34" charset="0"/>
                          <a:cs typeface="Times New Roman" pitchFamily="18" charset="0"/>
                        </a:rPr>
                        <a:t>n. persone partecipanti alle rassegne culturali</a:t>
                      </a:r>
                    </a:p>
                    <a:p>
                      <a:pPr marL="342900" lvl="0" indent="-342900" algn="just">
                        <a:buClr>
                          <a:schemeClr val="accent5"/>
                        </a:buClr>
                        <a:buFont typeface="Wingdings" pitchFamily="2" charset="2"/>
                        <a:buChar char="q"/>
                      </a:pPr>
                      <a:r>
                        <a:rPr lang="it-IT" sz="1400" baseline="0" dirty="0">
                          <a:solidFill>
                            <a:srgbClr val="000000"/>
                          </a:solidFill>
                          <a:latin typeface="+mn-lt"/>
                          <a:ea typeface="Calibri" panose="020F0502020204030204" pitchFamily="34" charset="0"/>
                          <a:cs typeface="Times New Roman" pitchFamily="18" charset="0"/>
                        </a:rPr>
                        <a:t>n. studenti coinvolti nelle attività formative</a:t>
                      </a:r>
                      <a:endParaRPr lang="it-IT" sz="1400" dirty="0">
                        <a:solidFill>
                          <a:srgbClr val="000000"/>
                        </a:solidFill>
                        <a:latin typeface="+mn-lt"/>
                        <a:ea typeface="Calibri" panose="020F0502020204030204" pitchFamily="34" charset="0"/>
                        <a:cs typeface="Times New Roman" pitchFamily="18" charset="0"/>
                      </a:endParaRPr>
                    </a:p>
                  </a:txBody>
                  <a:tcP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accent5"/>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285750" lvl="0" indent="-285750" algn="just">
                        <a:buClr>
                          <a:schemeClr val="accent5"/>
                        </a:buClr>
                        <a:buFont typeface="Wingdings" pitchFamily="2" charset="2"/>
                        <a:buChar char="q"/>
                      </a:pPr>
                      <a:r>
                        <a:rPr lang="it-IT" sz="1400" dirty="0">
                          <a:solidFill>
                            <a:srgbClr val="000000"/>
                          </a:solidFill>
                          <a:latin typeface="+mn-lt"/>
                          <a:ea typeface="Calibri" panose="020F0502020204030204" pitchFamily="34" charset="0"/>
                          <a:cs typeface="Times New Roman" pitchFamily="18" charset="0"/>
                        </a:rPr>
                        <a:t>Soddisfazione dei partecipanti per</a:t>
                      </a:r>
                      <a:r>
                        <a:rPr lang="it-IT" sz="1400" baseline="0" dirty="0">
                          <a:solidFill>
                            <a:srgbClr val="000000"/>
                          </a:solidFill>
                          <a:latin typeface="+mn-lt"/>
                          <a:ea typeface="Calibri" panose="020F0502020204030204" pitchFamily="34" charset="0"/>
                          <a:cs typeface="Times New Roman" pitchFamily="18" charset="0"/>
                        </a:rPr>
                        <a:t> gli eventi culturali</a:t>
                      </a:r>
                      <a:endParaRPr lang="it-IT" sz="1400" dirty="0">
                        <a:solidFill>
                          <a:srgbClr val="000000"/>
                        </a:solidFill>
                        <a:latin typeface="+mn-lt"/>
                        <a:ea typeface="Calibri" panose="020F0502020204030204" pitchFamily="34" charset="0"/>
                        <a:cs typeface="Times New Roman" pitchFamily="18" charset="0"/>
                      </a:endParaRPr>
                    </a:p>
                    <a:p>
                      <a:pPr marL="285750" lvl="0" indent="-285750" algn="just">
                        <a:buClr>
                          <a:schemeClr val="accent5"/>
                        </a:buClr>
                        <a:buFont typeface="Wingdings" pitchFamily="2" charset="2"/>
                        <a:buChar char="q"/>
                      </a:pPr>
                      <a:r>
                        <a:rPr lang="it-IT" sz="1400" dirty="0">
                          <a:solidFill>
                            <a:srgbClr val="000000"/>
                          </a:solidFill>
                          <a:latin typeface="+mn-lt"/>
                          <a:ea typeface="Calibri" panose="020F0502020204030204" pitchFamily="34" charset="0"/>
                          <a:cs typeface="Times New Roman" pitchFamily="18" charset="0"/>
                        </a:rPr>
                        <a:t>Valutazione </a:t>
                      </a:r>
                      <a:r>
                        <a:rPr lang="it-IT" sz="1400" dirty="0" err="1">
                          <a:solidFill>
                            <a:srgbClr val="000000"/>
                          </a:solidFill>
                          <a:latin typeface="+mn-lt"/>
                          <a:ea typeface="Calibri" panose="020F0502020204030204" pitchFamily="34" charset="0"/>
                          <a:cs typeface="Times New Roman" pitchFamily="18" charset="0"/>
                        </a:rPr>
                        <a:t>pre</a:t>
                      </a:r>
                      <a:r>
                        <a:rPr lang="it-IT" sz="1400" dirty="0">
                          <a:solidFill>
                            <a:srgbClr val="000000"/>
                          </a:solidFill>
                          <a:latin typeface="+mn-lt"/>
                          <a:ea typeface="Calibri" panose="020F0502020204030204" pitchFamily="34" charset="0"/>
                          <a:cs typeface="Times New Roman" pitchFamily="18" charset="0"/>
                        </a:rPr>
                        <a:t>/post visita della conoscenza degli studenti su temi specifici (e.g. riciclo, biodiversità marina, inquinamento …) affrontati durante la visita al Centro Educativo</a:t>
                      </a:r>
                    </a:p>
                  </a:txBody>
                  <a:tcPr>
                    <a:lnL w="28575" cap="flat" cmpd="sng" algn="ctr">
                      <a:solidFill>
                        <a:schemeClr val="accent5"/>
                      </a:solidFill>
                      <a:prstDash val="solid"/>
                      <a:round/>
                      <a:headEnd type="none" w="med" len="med"/>
                      <a:tailEnd type="none" w="med" len="med"/>
                    </a:lnL>
                    <a:lnR w="9525" cap="flat" cmpd="sng" algn="ctr">
                      <a:noFill/>
                      <a:prstDash val="solid"/>
                    </a:lnR>
                    <a:lnT w="28575" cap="flat" cmpd="sng" algn="ctr">
                      <a:solidFill>
                        <a:schemeClr val="accent5"/>
                      </a:solidFill>
                      <a:prstDash val="solid"/>
                      <a:round/>
                      <a:headEnd type="none" w="med" len="med"/>
                      <a:tailEnd type="none" w="med" len="med"/>
                    </a:lnT>
                    <a:lnB w="12700" cap="flat" cmpd="sng" algn="ctr">
                      <a:solidFill>
                        <a:schemeClr val="accent5"/>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33311">
                <a:tc>
                  <a:txBody>
                    <a:bodyPr/>
                    <a:lstStyle/>
                    <a:p>
                      <a:pPr algn="r">
                        <a:lnSpc>
                          <a:spcPct val="107000"/>
                        </a:lnSpc>
                        <a:spcAft>
                          <a:spcPts val="0"/>
                        </a:spcAft>
                      </a:pPr>
                      <a:endParaRPr lang="it-IT" sz="1400" b="1" dirty="0">
                        <a:solidFill>
                          <a:srgbClr val="000000"/>
                        </a:solidFill>
                      </a:endParaRPr>
                    </a:p>
                  </a:txBody>
                  <a:tcPr>
                    <a:lnL w="9525" cap="flat" cmpd="sng" algn="ctr">
                      <a:noFill/>
                      <a:prstDash val="solid"/>
                    </a:lnL>
                    <a:lnR w="28575" cap="flat" cmpd="sng" algn="ctr">
                      <a:solidFill>
                        <a:schemeClr val="accent5"/>
                      </a:solidFill>
                      <a:prstDash val="solid"/>
                      <a:round/>
                      <a:headEnd type="none" w="med" len="med"/>
                      <a:tailEnd type="none" w="med" len="med"/>
                    </a:lnR>
                    <a:lnT w="12700" cap="flat" cmpd="sng" algn="ctr">
                      <a:solidFill>
                        <a:schemeClr val="accent5"/>
                      </a:solidFill>
                      <a:prstDash val="sysDash"/>
                      <a:round/>
                      <a:headEnd type="none" w="med" len="med"/>
                      <a:tailEnd type="none" w="med" len="med"/>
                    </a:lnT>
                    <a:lnB w="12700" cap="flat" cmpd="sng" algn="ctr">
                      <a:solidFill>
                        <a:schemeClr val="accent5"/>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just" defTabSz="360000" rtl="0" eaLnBrk="1" fontAlgn="auto" latinLnBrk="0" hangingPunct="1">
                        <a:lnSpc>
                          <a:spcPct val="107000"/>
                        </a:lnSpc>
                        <a:spcBef>
                          <a:spcPts val="0"/>
                        </a:spcBef>
                        <a:spcAft>
                          <a:spcPts val="0"/>
                        </a:spcAft>
                        <a:buClr>
                          <a:schemeClr val="accent5"/>
                        </a:buClr>
                        <a:buSzTx/>
                        <a:buFont typeface="Wingdings" pitchFamily="2" charset="2"/>
                        <a:buChar char="q"/>
                        <a:tabLst/>
                        <a:defRPr/>
                      </a:pPr>
                      <a:r>
                        <a:rPr kumimoji="0" lang="it-IT" sz="1400" kern="1200" dirty="0">
                          <a:solidFill>
                            <a:srgbClr val="000000"/>
                          </a:solidFill>
                          <a:latin typeface="+mn-lt"/>
                          <a:ea typeface="+mn-ea"/>
                          <a:cs typeface="Times New Roman" pitchFamily="18" charset="0"/>
                        </a:rPr>
                        <a:t>n. di assunzioni a tempo indeterminato di persone svantaggiate in cooperativa</a:t>
                      </a:r>
                    </a:p>
                    <a:p>
                      <a:pPr marL="285750" marR="0" lvl="0" indent="-285750" algn="just" defTabSz="360000" rtl="0" eaLnBrk="1" fontAlgn="auto" latinLnBrk="0" hangingPunct="1">
                        <a:lnSpc>
                          <a:spcPct val="107000"/>
                        </a:lnSpc>
                        <a:spcBef>
                          <a:spcPts val="0"/>
                        </a:spcBef>
                        <a:spcAft>
                          <a:spcPts val="0"/>
                        </a:spcAft>
                        <a:buClr>
                          <a:schemeClr val="accent5"/>
                        </a:buClr>
                        <a:buSzTx/>
                        <a:buFont typeface="Wingdings" pitchFamily="2" charset="2"/>
                        <a:buChar char="q"/>
                        <a:tabLst/>
                        <a:defRPr/>
                      </a:pPr>
                      <a:r>
                        <a:rPr kumimoji="0" lang="it-IT" sz="1400" kern="1200" dirty="0">
                          <a:solidFill>
                            <a:srgbClr val="000000"/>
                          </a:solidFill>
                          <a:latin typeface="+mn-lt"/>
                          <a:ea typeface="+mn-ea"/>
                          <a:cs typeface="Times New Roman" pitchFamily="18" charset="0"/>
                        </a:rPr>
                        <a:t>n.  di </a:t>
                      </a:r>
                      <a:r>
                        <a:rPr kumimoji="0" lang="it-IT" sz="1400" i="1" kern="1200" dirty="0" err="1">
                          <a:solidFill>
                            <a:srgbClr val="000000"/>
                          </a:solidFill>
                          <a:latin typeface="+mn-lt"/>
                          <a:ea typeface="+mn-ea"/>
                          <a:cs typeface="Times New Roman" pitchFamily="18" charset="0"/>
                        </a:rPr>
                        <a:t>care-givers</a:t>
                      </a:r>
                      <a:r>
                        <a:rPr kumimoji="0" lang="it-IT" sz="1400" kern="1200" dirty="0">
                          <a:solidFill>
                            <a:srgbClr val="000000"/>
                          </a:solidFill>
                          <a:latin typeface="+mn-lt"/>
                          <a:ea typeface="+mn-ea"/>
                          <a:cs typeface="Times New Roman" pitchFamily="18" charset="0"/>
                        </a:rPr>
                        <a:t> raggiunti</a:t>
                      </a:r>
                    </a:p>
                  </a:txBody>
                  <a:tcP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ap="flat" cmpd="sng" algn="ctr">
                      <a:solidFill>
                        <a:schemeClr val="accent5"/>
                      </a:solidFill>
                      <a:prstDash val="sysDash"/>
                      <a:round/>
                      <a:headEnd type="none" w="med" len="med"/>
                      <a:tailEnd type="none" w="med" len="med"/>
                    </a:lnT>
                    <a:lnB w="12700" cap="flat" cmpd="sng" algn="ctr">
                      <a:solidFill>
                        <a:schemeClr val="accent5"/>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just" defTabSz="360000" rtl="0" eaLnBrk="1" fontAlgn="auto" latinLnBrk="0" hangingPunct="1">
                        <a:lnSpc>
                          <a:spcPct val="107000"/>
                        </a:lnSpc>
                        <a:spcBef>
                          <a:spcPts val="0"/>
                        </a:spcBef>
                        <a:spcAft>
                          <a:spcPts val="0"/>
                        </a:spcAft>
                        <a:buClr>
                          <a:schemeClr val="accent5"/>
                        </a:buClr>
                        <a:buSzTx/>
                        <a:buFont typeface="Wingdings" pitchFamily="2" charset="2"/>
                        <a:buChar char="q"/>
                        <a:tabLst/>
                        <a:defRPr/>
                      </a:pPr>
                      <a:r>
                        <a:rPr kumimoji="0" lang="it-IT" sz="1400" kern="1200" dirty="0">
                          <a:solidFill>
                            <a:srgbClr val="000000"/>
                          </a:solidFill>
                          <a:latin typeface="+mn-lt"/>
                          <a:ea typeface="+mn-ea"/>
                          <a:cs typeface="Times New Roman" pitchFamily="18" charset="0"/>
                        </a:rPr>
                        <a:t>Miglioramento del grado di socializ-zazione: relazione e rapporto con i compagni di lavoro</a:t>
                      </a:r>
                    </a:p>
                    <a:p>
                      <a:pPr marL="285750" marR="0" lvl="0" indent="-285750" algn="just" defTabSz="360000" rtl="0" eaLnBrk="1" fontAlgn="auto" latinLnBrk="0" hangingPunct="1">
                        <a:lnSpc>
                          <a:spcPct val="107000"/>
                        </a:lnSpc>
                        <a:spcBef>
                          <a:spcPts val="0"/>
                        </a:spcBef>
                        <a:spcAft>
                          <a:spcPts val="0"/>
                        </a:spcAft>
                        <a:buClr>
                          <a:schemeClr val="accent5"/>
                        </a:buClr>
                        <a:buSzTx/>
                        <a:buFont typeface="Wingdings" pitchFamily="2" charset="2"/>
                        <a:buChar char="q"/>
                        <a:tabLst/>
                        <a:defRPr/>
                      </a:pPr>
                      <a:r>
                        <a:rPr kumimoji="0" lang="it-IT" sz="1400" kern="1200" dirty="0">
                          <a:solidFill>
                            <a:srgbClr val="000000"/>
                          </a:solidFill>
                          <a:latin typeface="+mn-lt"/>
                          <a:ea typeface="+mn-ea"/>
                          <a:cs typeface="Times New Roman" pitchFamily="18" charset="0"/>
                        </a:rPr>
                        <a:t>Miglioramento della professionalità</a:t>
                      </a:r>
                    </a:p>
                  </a:txBody>
                  <a:tcPr>
                    <a:lnL w="28575" cap="flat" cmpd="sng" algn="ctr">
                      <a:solidFill>
                        <a:schemeClr val="accent5"/>
                      </a:solidFill>
                      <a:prstDash val="solid"/>
                      <a:round/>
                      <a:headEnd type="none" w="med" len="med"/>
                      <a:tailEnd type="none" w="med" len="med"/>
                    </a:lnL>
                    <a:lnR w="9525" cap="flat" cmpd="sng" algn="ctr">
                      <a:noFill/>
                      <a:prstDash val="solid"/>
                    </a:lnR>
                    <a:lnT w="12700" cap="flat" cmpd="sng" algn="ctr">
                      <a:solidFill>
                        <a:schemeClr val="accent5"/>
                      </a:solidFill>
                      <a:prstDash val="sysDash"/>
                      <a:round/>
                      <a:headEnd type="none" w="med" len="med"/>
                      <a:tailEnd type="none" w="med" len="med"/>
                    </a:lnT>
                    <a:lnB w="12700" cap="flat" cmpd="sng" algn="ctr">
                      <a:solidFill>
                        <a:schemeClr val="accent5"/>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94853">
                <a:tc>
                  <a:txBody>
                    <a:bodyPr/>
                    <a:lstStyle/>
                    <a:p>
                      <a:pPr marL="0" indent="0" algn="r">
                        <a:buFont typeface="Arial" panose="020B0604020202020204" pitchFamily="34" charset="0"/>
                        <a:buNone/>
                      </a:pPr>
                      <a:endParaRPr lang="it-IT" sz="1400" b="1" dirty="0">
                        <a:solidFill>
                          <a:srgbClr val="000000"/>
                        </a:solidFill>
                      </a:endParaRPr>
                    </a:p>
                  </a:txBody>
                  <a:tcPr>
                    <a:lnL w="9525" cap="flat" cmpd="sng" algn="ctr">
                      <a:noFill/>
                      <a:prstDash val="solid"/>
                    </a:lnL>
                    <a:lnR w="28575" cap="flat" cmpd="sng" algn="ctr">
                      <a:solidFill>
                        <a:schemeClr val="accent5"/>
                      </a:solidFill>
                      <a:prstDash val="solid"/>
                      <a:round/>
                      <a:headEnd type="none" w="med" len="med"/>
                      <a:tailEnd type="none" w="med" len="med"/>
                    </a:lnR>
                    <a:lnT w="12700" cap="flat" cmpd="sng" algn="ctr">
                      <a:solidFill>
                        <a:schemeClr val="accent5"/>
                      </a:solidFill>
                      <a:prstDash val="sysDash"/>
                      <a:round/>
                      <a:headEnd type="none" w="med" len="med"/>
                      <a:tailEnd type="none" w="med" len="med"/>
                    </a:lnT>
                    <a:lnB w="12700" cap="flat" cmpd="sng" algn="ctr">
                      <a:solidFill>
                        <a:srgbClr val="969696"/>
                      </a:solidFill>
                      <a:prstDash val="dash"/>
                      <a:round/>
                      <a:headEnd type="none" w="med" len="med"/>
                      <a:tailEnd type="none" w="med" len="med"/>
                    </a:lnB>
                    <a:lnTlToBr w="12700" cmpd="sng">
                      <a:noFill/>
                      <a:prstDash val="solid"/>
                    </a:lnTlToBr>
                    <a:lnBlToTr w="12700" cmpd="sng">
                      <a:noFill/>
                      <a:prstDash val="solid"/>
                    </a:lnBlToTr>
                  </a:tcPr>
                </a:tc>
                <a:tc>
                  <a:txBody>
                    <a:bodyPr/>
                    <a:lstStyle/>
                    <a:p>
                      <a:pPr marL="285750" indent="-285750" algn="just" defTabSz="360000">
                        <a:lnSpc>
                          <a:spcPct val="107000"/>
                        </a:lnSpc>
                        <a:spcAft>
                          <a:spcPts val="0"/>
                        </a:spcAft>
                        <a:buClr>
                          <a:schemeClr val="accent5"/>
                        </a:buClr>
                        <a:buFont typeface="Wingdings" pitchFamily="2" charset="2"/>
                        <a:buChar char="q"/>
                      </a:pPr>
                      <a:r>
                        <a:rPr kumimoji="0" lang="it-IT" sz="1400" kern="1200" dirty="0">
                          <a:solidFill>
                            <a:srgbClr val="000000"/>
                          </a:solidFill>
                          <a:latin typeface="+mn-lt"/>
                          <a:ea typeface="+mn-ea"/>
                          <a:cs typeface="Times New Roman" pitchFamily="18" charset="0"/>
                        </a:rPr>
                        <a:t>n. alloggi immessi sul mercato a canoni agevolati </a:t>
                      </a:r>
                    </a:p>
                    <a:p>
                      <a:pPr marL="285750" indent="-285750" algn="just" defTabSz="360000">
                        <a:lnSpc>
                          <a:spcPct val="107000"/>
                        </a:lnSpc>
                        <a:spcAft>
                          <a:spcPts val="0"/>
                        </a:spcAft>
                        <a:buClr>
                          <a:schemeClr val="accent5"/>
                        </a:buClr>
                        <a:buFont typeface="Wingdings" pitchFamily="2" charset="2"/>
                        <a:buChar char="q"/>
                      </a:pPr>
                      <a:r>
                        <a:rPr kumimoji="0" lang="it-IT" sz="1400" kern="1200" dirty="0">
                          <a:solidFill>
                            <a:srgbClr val="000000"/>
                          </a:solidFill>
                          <a:latin typeface="+mn-lt"/>
                          <a:ea typeface="+mn-ea"/>
                          <a:cs typeface="Times New Roman" pitchFamily="18" charset="0"/>
                        </a:rPr>
                        <a:t>% di persone in fascia "target" inserite negli alloggi </a:t>
                      </a:r>
                    </a:p>
                  </a:txBody>
                  <a:tcP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ap="flat" cmpd="sng" algn="ctr">
                      <a:solidFill>
                        <a:schemeClr val="accent5"/>
                      </a:solidFill>
                      <a:prstDash val="sysDash"/>
                      <a:round/>
                      <a:headEnd type="none" w="med" len="med"/>
                      <a:tailEnd type="none" w="med" len="med"/>
                    </a:lnT>
                    <a:lnB w="12700" cap="flat" cmpd="sng" algn="ctr">
                      <a:solidFill>
                        <a:srgbClr val="969696"/>
                      </a:solidFill>
                      <a:prstDash val="dash"/>
                      <a:round/>
                      <a:headEnd type="none" w="med" len="med"/>
                      <a:tailEnd type="none" w="med" len="med"/>
                    </a:lnB>
                    <a:lnTlToBr w="12700" cmpd="sng">
                      <a:noFill/>
                      <a:prstDash val="solid"/>
                    </a:lnTlToBr>
                    <a:lnBlToTr w="12700" cmpd="sng">
                      <a:noFill/>
                      <a:prstDash val="solid"/>
                    </a:lnBlToTr>
                  </a:tcPr>
                </a:tc>
                <a:tc>
                  <a:txBody>
                    <a:bodyPr/>
                    <a:lstStyle/>
                    <a:p>
                      <a:pPr marL="285750" indent="-285750" algn="just" defTabSz="360000">
                        <a:lnSpc>
                          <a:spcPct val="107000"/>
                        </a:lnSpc>
                        <a:spcAft>
                          <a:spcPts val="0"/>
                        </a:spcAft>
                        <a:buClr>
                          <a:schemeClr val="accent5"/>
                        </a:buClr>
                        <a:buFont typeface="Wingdings" pitchFamily="2" charset="2"/>
                        <a:buChar char="q"/>
                      </a:pPr>
                      <a:r>
                        <a:rPr kumimoji="0" lang="it-IT" sz="1400" kern="1200" dirty="0">
                          <a:solidFill>
                            <a:srgbClr val="000000"/>
                          </a:solidFill>
                          <a:latin typeface="+mn-lt"/>
                          <a:ea typeface="+mn-ea"/>
                          <a:cs typeface="Times New Roman" pitchFamily="18" charset="0"/>
                        </a:rPr>
                        <a:t>€ risparmiati dagli enti pubblici per servizi non erogati</a:t>
                      </a:r>
                    </a:p>
                    <a:p>
                      <a:pPr marL="285750" indent="-285750" algn="just" defTabSz="360000">
                        <a:lnSpc>
                          <a:spcPct val="107000"/>
                        </a:lnSpc>
                        <a:spcAft>
                          <a:spcPts val="0"/>
                        </a:spcAft>
                        <a:buClr>
                          <a:schemeClr val="accent5"/>
                        </a:buClr>
                        <a:buFont typeface="Wingdings" pitchFamily="2" charset="2"/>
                        <a:buChar char="q"/>
                      </a:pPr>
                      <a:r>
                        <a:rPr kumimoji="0" lang="it-IT" sz="1400" kern="1200" dirty="0">
                          <a:solidFill>
                            <a:srgbClr val="000000"/>
                          </a:solidFill>
                          <a:latin typeface="+mn-lt"/>
                          <a:ea typeface="+mn-ea"/>
                          <a:cs typeface="Times New Roman" pitchFamily="18" charset="0"/>
                        </a:rPr>
                        <a:t>Partecipazione agli eventi aperti da parte di non residenti in immobili ISB</a:t>
                      </a:r>
                    </a:p>
                  </a:txBody>
                  <a:tcPr>
                    <a:lnL w="28575" cap="flat" cmpd="sng" algn="ctr">
                      <a:solidFill>
                        <a:schemeClr val="accent5"/>
                      </a:solidFill>
                      <a:prstDash val="solid"/>
                      <a:round/>
                      <a:headEnd type="none" w="med" len="med"/>
                      <a:tailEnd type="none" w="med" len="med"/>
                    </a:lnL>
                    <a:lnR w="9525" cap="flat" cmpd="sng" algn="ctr">
                      <a:noFill/>
                      <a:prstDash val="solid"/>
                    </a:lnR>
                    <a:lnT w="12700" cap="flat" cmpd="sng" algn="ctr">
                      <a:solidFill>
                        <a:schemeClr val="accent5"/>
                      </a:solidFill>
                      <a:prstDash val="sysDash"/>
                      <a:round/>
                      <a:headEnd type="none" w="med" len="med"/>
                      <a:tailEnd type="none" w="med" len="med"/>
                    </a:lnT>
                    <a:lnB w="12700" cap="flat" cmpd="sng" algn="ctr">
                      <a:solidFill>
                        <a:srgbClr val="969696"/>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0" name="Picture 2" descr="Risultati immagini per riesco padov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3188" y="3655363"/>
            <a:ext cx="1377366" cy="6886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isultati immagini per immobiliare sociale brescia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2647" y="4857760"/>
            <a:ext cx="1294709" cy="5915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isultati immagini per tonnara dell'ors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472" y="1919682"/>
            <a:ext cx="1152128" cy="115212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o 13"/>
          <p:cNvGrpSpPr/>
          <p:nvPr/>
        </p:nvGrpSpPr>
        <p:grpSpPr>
          <a:xfrm>
            <a:off x="8072462" y="6246000"/>
            <a:ext cx="612397" cy="342900"/>
            <a:chOff x="8208000" y="6246000"/>
            <a:chExt cx="612397" cy="342900"/>
          </a:xfrm>
        </p:grpSpPr>
        <p:pic>
          <p:nvPicPr>
            <p:cNvPr id="15" name="Picture 2"/>
            <p:cNvPicPr>
              <a:picLocks noChangeAspect="1" noChangeArrowheads="1"/>
            </p:cNvPicPr>
            <p:nvPr/>
          </p:nvPicPr>
          <p:blipFill>
            <a:blip r:embed="rId5"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6" name="Connettore 1 15"/>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2"/>
          <p:cNvPicPr>
            <a:picLocks noChangeAspect="1" noChangeArrowheads="1"/>
          </p:cNvPicPr>
          <p:nvPr/>
        </p:nvPicPr>
        <p:blipFill>
          <a:blip r:embed="rId2" cstate="print"/>
          <a:srcRect/>
          <a:stretch>
            <a:fillRect/>
          </a:stretch>
        </p:blipFill>
        <p:spPr bwMode="auto">
          <a:xfrm>
            <a:off x="8034068" y="6230858"/>
            <a:ext cx="586740" cy="342900"/>
          </a:xfrm>
          <a:prstGeom prst="rect">
            <a:avLst/>
          </a:prstGeom>
          <a:noFill/>
          <a:ln w="9525">
            <a:noFill/>
            <a:miter lim="800000"/>
            <a:headEnd/>
            <a:tailEnd/>
          </a:ln>
          <a:effectLst/>
        </p:spPr>
      </p:pic>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agenda</a:t>
            </a:r>
          </a:p>
        </p:txBody>
      </p:sp>
      <p:cxnSp>
        <p:nvCxnSpPr>
          <p:cNvPr id="8" name="Connettore 1 7"/>
          <p:cNvCxnSpPr/>
          <p:nvPr/>
        </p:nvCxnSpPr>
        <p:spPr>
          <a:xfrm rot="5400000">
            <a:off x="8534106" y="6405731"/>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Segnaposto numero diapositiva 10"/>
          <p:cNvSpPr>
            <a:spLocks noGrp="1"/>
          </p:cNvSpPr>
          <p:nvPr>
            <p:ph type="sldNum" sz="quarter" idx="12"/>
          </p:nvPr>
        </p:nvSpPr>
        <p:spPr>
          <a:xfrm>
            <a:off x="7097012" y="6331222"/>
            <a:ext cx="1877568" cy="32004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33</a:t>
            </a:fld>
            <a:endParaRPr lang="it-IT" b="1" dirty="0">
              <a:solidFill>
                <a:srgbClr val="92D050"/>
              </a:solidFill>
              <a:latin typeface="Times New Roman" pitchFamily="18" charset="0"/>
              <a:cs typeface="Times New Roman" pitchFamily="18" charset="0"/>
            </a:endParaRPr>
          </a:p>
        </p:txBody>
      </p:sp>
      <p:sp>
        <p:nvSpPr>
          <p:cNvPr id="13" name="CasellaDiTesto 12"/>
          <p:cNvSpPr txBox="1"/>
          <p:nvPr/>
        </p:nvSpPr>
        <p:spPr>
          <a:xfrm>
            <a:off x="5857884" y="5362269"/>
            <a:ext cx="2143140" cy="307777"/>
          </a:xfrm>
          <a:prstGeom prst="rect">
            <a:avLst/>
          </a:prstGeom>
          <a:noFill/>
        </p:spPr>
        <p:txBody>
          <a:bodyPr wrap="square" rtlCol="0">
            <a:spAutoFit/>
          </a:bodyPr>
          <a:lstStyle/>
          <a:p>
            <a:r>
              <a:rPr lang="it-IT" sz="1400" i="1" dirty="0">
                <a:solidFill>
                  <a:schemeClr val="bg1"/>
                </a:solidFill>
                <a:latin typeface="Lucida Sans" pitchFamily="34" charset="0"/>
              </a:rPr>
              <a:t>I risultati che contano</a:t>
            </a:r>
          </a:p>
        </p:txBody>
      </p:sp>
      <p:sp>
        <p:nvSpPr>
          <p:cNvPr id="16" name="CasellaDiTesto 15"/>
          <p:cNvSpPr txBox="1"/>
          <p:nvPr/>
        </p:nvSpPr>
        <p:spPr>
          <a:xfrm>
            <a:off x="1357290" y="1357298"/>
            <a:ext cx="6429420" cy="4031873"/>
          </a:xfrm>
          <a:prstGeom prst="rect">
            <a:avLst/>
          </a:prstGeom>
          <a:noFill/>
        </p:spPr>
        <p:txBody>
          <a:bodyPr wrap="square" rtlCol="0">
            <a:spAutoFit/>
          </a:bodyPr>
          <a:lstStyle/>
          <a:p>
            <a:pPr marL="342900" indent="-342900">
              <a:buFont typeface="+mj-lt"/>
              <a:buAutoNum type="arabicPeriod"/>
            </a:pPr>
            <a:r>
              <a:rPr lang="it-IT" sz="1600" dirty="0">
                <a:cs typeface="Times New Roman" pitchFamily="18" charset="0"/>
              </a:rPr>
              <a:t>Gli investimenti SRI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sistema SEFEA</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obiettivi di impatto sociale e la loro misurazione</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Fondo SI </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investimenti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Informazioni </a:t>
            </a:r>
          </a:p>
        </p:txBody>
      </p:sp>
      <p:sp>
        <p:nvSpPr>
          <p:cNvPr id="17" name="Rettangolo 16"/>
          <p:cNvSpPr/>
          <p:nvPr/>
        </p:nvSpPr>
        <p:spPr>
          <a:xfrm>
            <a:off x="1008000" y="4802088"/>
            <a:ext cx="3857652" cy="720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61665"/>
          </a:xfrm>
          <a:prstGeom prst="rect">
            <a:avLst/>
          </a:prstGeom>
          <a:noFill/>
        </p:spPr>
        <p:txBody>
          <a:bodyPr wrap="square" rtlCol="0">
            <a:spAutoFit/>
          </a:bodyPr>
          <a:lstStyle/>
          <a:p>
            <a:r>
              <a:rPr lang="it-IT" sz="2200" b="1" dirty="0">
                <a:solidFill>
                  <a:schemeClr val="bg1"/>
                </a:solidFill>
                <a:cs typeface="Times New Roman" pitchFamily="18" charset="0"/>
              </a:rPr>
              <a:t>SEFEA IMPACT SGR –</a:t>
            </a:r>
            <a:r>
              <a:rPr lang="it-IT" sz="2400" b="1" dirty="0">
                <a:solidFill>
                  <a:schemeClr val="bg1"/>
                </a:solidFill>
                <a:cs typeface="Times New Roman" pitchFamily="18" charset="0"/>
              </a:rPr>
              <a:t> </a:t>
            </a:r>
            <a:r>
              <a:rPr lang="it-IT" sz="2000" b="1" dirty="0">
                <a:solidFill>
                  <a:schemeClr val="bg1"/>
                </a:solidFill>
                <a:cs typeface="Times New Roman" pitchFamily="18" charset="0"/>
              </a:rPr>
              <a:t>informazioni societarie</a:t>
            </a:r>
          </a:p>
        </p:txBody>
      </p:sp>
      <p:sp>
        <p:nvSpPr>
          <p:cNvPr id="11" name="Segnaposto numero diapositiva 10"/>
          <p:cNvSpPr>
            <a:spLocks noGrp="1"/>
          </p:cNvSpPr>
          <p:nvPr>
            <p:ph type="sldNum" sz="quarter" idx="12"/>
          </p:nvPr>
        </p:nvSpPr>
        <p:spPr>
          <a:xfrm>
            <a:off x="7128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34</a:t>
            </a:fld>
            <a:endParaRPr lang="it-IT" b="1" dirty="0">
              <a:solidFill>
                <a:srgbClr val="92D050"/>
              </a:solidFill>
              <a:latin typeface="Times New Roman" pitchFamily="18" charset="0"/>
              <a:cs typeface="Times New Roman" pitchFamily="18" charset="0"/>
            </a:endParaRPr>
          </a:p>
        </p:txBody>
      </p:sp>
      <p:sp>
        <p:nvSpPr>
          <p:cNvPr id="7" name="CasellaDiTesto 6"/>
          <p:cNvSpPr txBox="1"/>
          <p:nvPr/>
        </p:nvSpPr>
        <p:spPr>
          <a:xfrm>
            <a:off x="3786182" y="1205713"/>
            <a:ext cx="4643470" cy="4901342"/>
          </a:xfrm>
          <a:prstGeom prst="rect">
            <a:avLst/>
          </a:prstGeom>
          <a:noFill/>
        </p:spPr>
        <p:txBody>
          <a:bodyPr wrap="square" rtlCol="0">
            <a:spAutoFit/>
          </a:bodyPr>
          <a:lstStyle/>
          <a:p>
            <a:pPr algn="just">
              <a:lnSpc>
                <a:spcPts val="2500"/>
              </a:lnSpc>
            </a:pPr>
            <a:r>
              <a:rPr lang="it-IT" sz="1200" dirty="0">
                <a:cs typeface="Times New Roman" pitchFamily="18" charset="0"/>
              </a:rPr>
              <a:t>1.115.000 </a:t>
            </a:r>
            <a:r>
              <a:rPr lang="it-IT" sz="1200" dirty="0" err="1">
                <a:cs typeface="Times New Roman" pitchFamily="18" charset="0"/>
              </a:rPr>
              <a:t>i.v.</a:t>
            </a:r>
            <a:endParaRPr lang="it-IT" sz="1200" dirty="0">
              <a:cs typeface="Times New Roman" pitchFamily="18" charset="0"/>
            </a:endParaRPr>
          </a:p>
          <a:p>
            <a:pPr algn="just">
              <a:lnSpc>
                <a:spcPts val="2500"/>
              </a:lnSpc>
            </a:pPr>
            <a:endParaRPr lang="it-IT" sz="1200" dirty="0">
              <a:cs typeface="Times New Roman" pitchFamily="18" charset="0"/>
            </a:endParaRPr>
          </a:p>
          <a:p>
            <a:pPr algn="just">
              <a:lnSpc>
                <a:spcPts val="2500"/>
              </a:lnSpc>
            </a:pPr>
            <a:r>
              <a:rPr lang="it-IT" sz="1200" dirty="0">
                <a:cs typeface="Times New Roman" pitchFamily="18" charset="0"/>
              </a:rPr>
              <a:t>SEFEA HOLDING SC			71.3%</a:t>
            </a:r>
          </a:p>
          <a:p>
            <a:pPr algn="just">
              <a:lnSpc>
                <a:spcPts val="2500"/>
              </a:lnSpc>
            </a:pPr>
            <a:r>
              <a:rPr lang="it-IT" sz="1200" dirty="0" err="1">
                <a:cs typeface="Times New Roman" pitchFamily="18" charset="0"/>
              </a:rPr>
              <a:t>F.ZIONE</a:t>
            </a:r>
            <a:r>
              <a:rPr lang="it-IT" sz="1200" dirty="0">
                <a:cs typeface="Times New Roman" pitchFamily="18" charset="0"/>
              </a:rPr>
              <a:t> </a:t>
            </a:r>
            <a:r>
              <a:rPr lang="it-IT" sz="1200" dirty="0" err="1">
                <a:cs typeface="Times New Roman" pitchFamily="18" charset="0"/>
              </a:rPr>
              <a:t>DI</a:t>
            </a:r>
            <a:r>
              <a:rPr lang="it-IT" sz="1200" dirty="0">
                <a:cs typeface="Times New Roman" pitchFamily="18" charset="0"/>
              </a:rPr>
              <a:t> COMUNITA’ </a:t>
            </a:r>
            <a:r>
              <a:rPr lang="it-IT" sz="1200" dirty="0" err="1">
                <a:cs typeface="Times New Roman" pitchFamily="18" charset="0"/>
              </a:rPr>
              <a:t>DI</a:t>
            </a:r>
            <a:r>
              <a:rPr lang="it-IT" sz="1200" dirty="0">
                <a:cs typeface="Times New Roman" pitchFamily="18" charset="0"/>
              </a:rPr>
              <a:t> MESSINA		13.8%</a:t>
            </a:r>
          </a:p>
          <a:p>
            <a:pPr algn="just">
              <a:lnSpc>
                <a:spcPts val="2500"/>
              </a:lnSpc>
            </a:pPr>
            <a:r>
              <a:rPr lang="it-IT" sz="1200" dirty="0">
                <a:cs typeface="Times New Roman" pitchFamily="18" charset="0"/>
              </a:rPr>
              <a:t>FONDAZIONE CON IL SUD			  6.7%</a:t>
            </a:r>
          </a:p>
          <a:p>
            <a:pPr algn="just">
              <a:lnSpc>
                <a:spcPts val="2500"/>
              </a:lnSpc>
            </a:pPr>
            <a:r>
              <a:rPr lang="it-IT" sz="1200" dirty="0">
                <a:cs typeface="Times New Roman" pitchFamily="18" charset="0"/>
              </a:rPr>
              <a:t>FONDAZIONE PEPPINO VISMARA		  6.7%</a:t>
            </a:r>
          </a:p>
          <a:p>
            <a:pPr algn="just">
              <a:lnSpc>
                <a:spcPts val="2500"/>
              </a:lnSpc>
            </a:pPr>
            <a:r>
              <a:rPr lang="it-IT" sz="1200" dirty="0">
                <a:cs typeface="Times New Roman" pitchFamily="18" charset="0"/>
              </a:rPr>
              <a:t>ETTORE FIERAMOSCA srl			  1.4%</a:t>
            </a:r>
          </a:p>
          <a:p>
            <a:pPr algn="just">
              <a:lnSpc>
                <a:spcPts val="2500"/>
              </a:lnSpc>
            </a:pPr>
            <a:endParaRPr lang="it-IT" sz="1200" dirty="0">
              <a:cs typeface="Times New Roman" pitchFamily="18" charset="0"/>
            </a:endParaRPr>
          </a:p>
          <a:p>
            <a:pPr algn="just">
              <a:lnSpc>
                <a:spcPts val="2500"/>
              </a:lnSpc>
            </a:pPr>
            <a:r>
              <a:rPr lang="it-IT" sz="1200" dirty="0">
                <a:cs typeface="Times New Roman" pitchFamily="18" charset="0"/>
              </a:rPr>
              <a:t>dott. Fabio SALVIATO 		           Presidente e AD</a:t>
            </a:r>
          </a:p>
          <a:p>
            <a:pPr algn="just">
              <a:lnSpc>
                <a:spcPts val="2500"/>
              </a:lnSpc>
            </a:pPr>
            <a:r>
              <a:rPr lang="it-IT" sz="1200" dirty="0">
                <a:cs typeface="Times New Roman" pitchFamily="18" charset="0"/>
              </a:rPr>
              <a:t>dott. Joel LEBOSSE		           Vice Presidente</a:t>
            </a:r>
          </a:p>
          <a:p>
            <a:pPr algn="just">
              <a:lnSpc>
                <a:spcPts val="2500"/>
              </a:lnSpc>
            </a:pPr>
            <a:r>
              <a:rPr lang="it-IT" sz="1200" dirty="0">
                <a:cs typeface="Times New Roman" pitchFamily="18" charset="0"/>
              </a:rPr>
              <a:t>dott. Giorgio RIGHETTI		           Consigliere</a:t>
            </a:r>
          </a:p>
          <a:p>
            <a:pPr algn="just">
              <a:lnSpc>
                <a:spcPts val="2500"/>
              </a:lnSpc>
            </a:pPr>
            <a:endParaRPr lang="it-IT" sz="1200" dirty="0">
              <a:cs typeface="Times New Roman" pitchFamily="18" charset="0"/>
            </a:endParaRPr>
          </a:p>
          <a:p>
            <a:pPr algn="just">
              <a:lnSpc>
                <a:spcPts val="2500"/>
              </a:lnSpc>
            </a:pPr>
            <a:r>
              <a:rPr lang="it-IT" sz="1200" dirty="0">
                <a:cs typeface="Times New Roman" pitchFamily="18" charset="0"/>
              </a:rPr>
              <a:t>Dott.sa Domenica POLITO	      	           Presidente</a:t>
            </a:r>
          </a:p>
          <a:p>
            <a:pPr algn="just">
              <a:lnSpc>
                <a:spcPts val="2500"/>
              </a:lnSpc>
            </a:pPr>
            <a:r>
              <a:rPr lang="it-IT" sz="1200" dirty="0">
                <a:cs typeface="Times New Roman" pitchFamily="18" charset="0"/>
              </a:rPr>
              <a:t>Dott. Andrea MAZZAI		           Sindaco</a:t>
            </a:r>
          </a:p>
          <a:p>
            <a:pPr algn="just">
              <a:lnSpc>
                <a:spcPts val="2500"/>
              </a:lnSpc>
            </a:pPr>
            <a:r>
              <a:rPr lang="it-IT" sz="1200" dirty="0">
                <a:cs typeface="Times New Roman" pitchFamily="18" charset="0"/>
              </a:rPr>
              <a:t>Dott. Elio AZZOLINA		           Sindaco</a:t>
            </a:r>
          </a:p>
        </p:txBody>
      </p:sp>
      <p:sp>
        <p:nvSpPr>
          <p:cNvPr id="9" name="CasellaDiTesto 8"/>
          <p:cNvSpPr txBox="1">
            <a:spLocks/>
          </p:cNvSpPr>
          <p:nvPr/>
        </p:nvSpPr>
        <p:spPr>
          <a:xfrm>
            <a:off x="571472" y="3801956"/>
            <a:ext cx="3071834" cy="954000"/>
          </a:xfrm>
          <a:prstGeom prst="rect">
            <a:avLst/>
          </a:prstGeom>
          <a:gradFill flip="none" rotWithShape="1">
            <a:gsLst>
              <a:gs pos="0">
                <a:schemeClr val="accent5">
                  <a:lumMod val="60000"/>
                  <a:lumOff val="40000"/>
                </a:schemeClr>
              </a:gs>
              <a:gs pos="50000">
                <a:srgbClr val="9CB86E"/>
              </a:gs>
              <a:gs pos="100000">
                <a:srgbClr val="156B13"/>
              </a:gs>
            </a:gsLst>
            <a:lin ang="2700000" scaled="1"/>
            <a:tileRect/>
          </a:gradFill>
        </p:spPr>
        <p:txBody>
          <a:bodyPr wrap="square" rtlCol="0" anchor="ctr" anchorCtr="0">
            <a:noAutofit/>
          </a:bodyPr>
          <a:lstStyle/>
          <a:p>
            <a:pPr algn="ctr"/>
            <a:r>
              <a:rPr lang="it-IT" sz="1600" b="1" dirty="0">
                <a:solidFill>
                  <a:schemeClr val="bg1"/>
                </a:solidFill>
                <a:cs typeface="Times New Roman" pitchFamily="18" charset="0"/>
              </a:rPr>
              <a:t>Consiglio di Amministrazione </a:t>
            </a:r>
          </a:p>
        </p:txBody>
      </p:sp>
      <p:sp>
        <p:nvSpPr>
          <p:cNvPr id="10" name="CasellaDiTesto 9"/>
          <p:cNvSpPr txBox="1">
            <a:spLocks/>
          </p:cNvSpPr>
          <p:nvPr/>
        </p:nvSpPr>
        <p:spPr>
          <a:xfrm>
            <a:off x="571472" y="5096214"/>
            <a:ext cx="3071834" cy="954000"/>
          </a:xfrm>
          <a:prstGeom prst="rect">
            <a:avLst/>
          </a:prstGeom>
          <a:gradFill flip="none" rotWithShape="1">
            <a:gsLst>
              <a:gs pos="0">
                <a:schemeClr val="accent5">
                  <a:lumMod val="60000"/>
                  <a:lumOff val="40000"/>
                </a:schemeClr>
              </a:gs>
              <a:gs pos="50000">
                <a:srgbClr val="9CB86E"/>
              </a:gs>
              <a:gs pos="100000">
                <a:srgbClr val="156B13"/>
              </a:gs>
            </a:gsLst>
            <a:lin ang="2700000" scaled="1"/>
            <a:tileRect/>
          </a:gradFill>
        </p:spPr>
        <p:txBody>
          <a:bodyPr wrap="square" rtlCol="0" anchor="ctr" anchorCtr="0">
            <a:noAutofit/>
          </a:bodyPr>
          <a:lstStyle/>
          <a:p>
            <a:pPr algn="ctr"/>
            <a:r>
              <a:rPr lang="it-IT" sz="1600" b="1" dirty="0">
                <a:solidFill>
                  <a:schemeClr val="bg1"/>
                </a:solidFill>
                <a:cs typeface="Times New Roman" pitchFamily="18" charset="0"/>
              </a:rPr>
              <a:t>Collegio Sindacale </a:t>
            </a:r>
          </a:p>
        </p:txBody>
      </p:sp>
      <p:sp>
        <p:nvSpPr>
          <p:cNvPr id="12" name="CasellaDiTesto 11"/>
          <p:cNvSpPr txBox="1">
            <a:spLocks/>
          </p:cNvSpPr>
          <p:nvPr/>
        </p:nvSpPr>
        <p:spPr>
          <a:xfrm>
            <a:off x="571472" y="1888896"/>
            <a:ext cx="3071834" cy="1620000"/>
          </a:xfrm>
          <a:prstGeom prst="rect">
            <a:avLst/>
          </a:prstGeom>
          <a:gradFill flip="none" rotWithShape="1">
            <a:gsLst>
              <a:gs pos="0">
                <a:schemeClr val="accent5">
                  <a:lumMod val="60000"/>
                  <a:lumOff val="40000"/>
                </a:schemeClr>
              </a:gs>
              <a:gs pos="50000">
                <a:srgbClr val="9CB86E"/>
              </a:gs>
              <a:gs pos="100000">
                <a:srgbClr val="156B13"/>
              </a:gs>
            </a:gsLst>
            <a:lin ang="2700000" scaled="1"/>
            <a:tileRect/>
          </a:gradFill>
        </p:spPr>
        <p:txBody>
          <a:bodyPr wrap="square" rtlCol="0" anchor="ctr" anchorCtr="0">
            <a:noAutofit/>
          </a:bodyPr>
          <a:lstStyle/>
          <a:p>
            <a:pPr algn="ctr"/>
            <a:r>
              <a:rPr lang="it-IT" sz="1600" b="1" dirty="0">
                <a:solidFill>
                  <a:schemeClr val="bg1"/>
                </a:solidFill>
                <a:cs typeface="Times New Roman" pitchFamily="18" charset="0"/>
              </a:rPr>
              <a:t>Azionisti</a:t>
            </a:r>
          </a:p>
        </p:txBody>
      </p:sp>
      <p:sp>
        <p:nvSpPr>
          <p:cNvPr id="13" name="CasellaDiTesto 12"/>
          <p:cNvSpPr txBox="1">
            <a:spLocks/>
          </p:cNvSpPr>
          <p:nvPr/>
        </p:nvSpPr>
        <p:spPr>
          <a:xfrm>
            <a:off x="571472" y="1151358"/>
            <a:ext cx="3071834" cy="540000"/>
          </a:xfrm>
          <a:prstGeom prst="rect">
            <a:avLst/>
          </a:prstGeom>
          <a:gradFill flip="none" rotWithShape="1">
            <a:gsLst>
              <a:gs pos="0">
                <a:schemeClr val="accent5">
                  <a:lumMod val="60000"/>
                  <a:lumOff val="40000"/>
                </a:schemeClr>
              </a:gs>
              <a:gs pos="50000">
                <a:srgbClr val="9CB86E"/>
              </a:gs>
              <a:gs pos="100000">
                <a:srgbClr val="156B13"/>
              </a:gs>
            </a:gsLst>
            <a:lin ang="2700000" scaled="1"/>
            <a:tileRect/>
          </a:gradFill>
        </p:spPr>
        <p:txBody>
          <a:bodyPr wrap="square" rtlCol="0" anchor="ctr" anchorCtr="0">
            <a:noAutofit/>
          </a:bodyPr>
          <a:lstStyle/>
          <a:p>
            <a:pPr algn="ctr"/>
            <a:r>
              <a:rPr lang="it-IT" sz="1600" b="1" dirty="0">
                <a:solidFill>
                  <a:schemeClr val="bg1"/>
                </a:solidFill>
                <a:cs typeface="Times New Roman" pitchFamily="18" charset="0"/>
              </a:rPr>
              <a:t>Capitale Sociale</a:t>
            </a:r>
          </a:p>
        </p:txBody>
      </p:sp>
      <p:grpSp>
        <p:nvGrpSpPr>
          <p:cNvPr id="14" name="Gruppo 13"/>
          <p:cNvGrpSpPr/>
          <p:nvPr/>
        </p:nvGrpSpPr>
        <p:grpSpPr>
          <a:xfrm>
            <a:off x="8072462" y="6246000"/>
            <a:ext cx="612397" cy="342900"/>
            <a:chOff x="8208000" y="6246000"/>
            <a:chExt cx="612397" cy="342900"/>
          </a:xfrm>
        </p:grpSpPr>
        <p:pic>
          <p:nvPicPr>
            <p:cNvPr id="15"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6" name="Connettore 1 15"/>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Rettangolo 16"/>
          <p:cNvSpPr/>
          <p:nvPr/>
        </p:nvSpPr>
        <p:spPr>
          <a:xfrm>
            <a:off x="3650080" y="1174516"/>
            <a:ext cx="4938214" cy="50006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3643306" y="1904662"/>
            <a:ext cx="4938214" cy="1602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643306" y="3817722"/>
            <a:ext cx="4938214" cy="92869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27540" y="5103606"/>
            <a:ext cx="4938214" cy="92869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isultati immagini per giornali economici"/>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0" y="714356"/>
            <a:ext cx="9144000" cy="6143644"/>
          </a:xfrm>
          <a:prstGeom prst="rect">
            <a:avLst/>
          </a:prstGeom>
          <a:noFill/>
        </p:spPr>
      </p:pic>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Rassegna stampa</a:t>
            </a:r>
          </a:p>
        </p:txBody>
      </p:sp>
      <p:sp>
        <p:nvSpPr>
          <p:cNvPr id="11" name="Segnaposto numero diapositiva 10"/>
          <p:cNvSpPr>
            <a:spLocks noGrp="1"/>
          </p:cNvSpPr>
          <p:nvPr>
            <p:ph type="sldNum" sz="quarter" idx="12"/>
          </p:nvPr>
        </p:nvSpPr>
        <p:spPr>
          <a:xfrm>
            <a:off x="7128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35</a:t>
            </a:fld>
            <a:endParaRPr lang="it-IT" b="1" dirty="0">
              <a:solidFill>
                <a:srgbClr val="92D050"/>
              </a:solidFill>
              <a:latin typeface="Times New Roman" pitchFamily="18" charset="0"/>
              <a:cs typeface="Times New Roman" pitchFamily="18" charset="0"/>
            </a:endParaRPr>
          </a:p>
        </p:txBody>
      </p:sp>
      <p:pic>
        <p:nvPicPr>
          <p:cNvPr id="10" name="Immagine 9"/>
          <p:cNvPicPr>
            <a:picLocks noChangeAspect="1"/>
          </p:cNvPicPr>
          <p:nvPr/>
        </p:nvPicPr>
        <p:blipFill>
          <a:blip r:embed="rId4"/>
          <a:stretch>
            <a:fillRect/>
          </a:stretch>
        </p:blipFill>
        <p:spPr>
          <a:xfrm rot="19211145">
            <a:off x="1976199" y="3963911"/>
            <a:ext cx="1888000" cy="2448272"/>
          </a:xfrm>
          <a:prstGeom prst="rect">
            <a:avLst/>
          </a:prstGeom>
        </p:spPr>
      </p:pic>
      <p:pic>
        <p:nvPicPr>
          <p:cNvPr id="12" name="Immagine 11"/>
          <p:cNvPicPr>
            <a:picLocks noChangeAspect="1"/>
          </p:cNvPicPr>
          <p:nvPr/>
        </p:nvPicPr>
        <p:blipFill>
          <a:blip r:embed="rId5"/>
          <a:stretch>
            <a:fillRect/>
          </a:stretch>
        </p:blipFill>
        <p:spPr>
          <a:xfrm rot="3167108">
            <a:off x="5475700" y="2099407"/>
            <a:ext cx="2415197" cy="4365104"/>
          </a:xfrm>
          <a:prstGeom prst="rect">
            <a:avLst/>
          </a:prstGeom>
        </p:spPr>
      </p:pic>
      <p:pic>
        <p:nvPicPr>
          <p:cNvPr id="13" name="Immagine 12"/>
          <p:cNvPicPr>
            <a:picLocks noChangeAspect="1"/>
          </p:cNvPicPr>
          <p:nvPr/>
        </p:nvPicPr>
        <p:blipFill>
          <a:blip r:embed="rId6"/>
          <a:stretch>
            <a:fillRect/>
          </a:stretch>
        </p:blipFill>
        <p:spPr>
          <a:xfrm rot="17812766">
            <a:off x="3380545" y="2536685"/>
            <a:ext cx="3847202" cy="1045097"/>
          </a:xfrm>
          <a:prstGeom prst="rect">
            <a:avLst/>
          </a:prstGeom>
        </p:spPr>
      </p:pic>
      <p:pic>
        <p:nvPicPr>
          <p:cNvPr id="7" name="Immagine 6"/>
          <p:cNvPicPr>
            <a:picLocks noChangeAspect="1"/>
          </p:cNvPicPr>
          <p:nvPr/>
        </p:nvPicPr>
        <p:blipFill>
          <a:blip r:embed="rId7"/>
          <a:stretch>
            <a:fillRect/>
          </a:stretch>
        </p:blipFill>
        <p:spPr>
          <a:xfrm rot="20190244">
            <a:off x="488099" y="1443929"/>
            <a:ext cx="4149460" cy="232590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SEFEA IMPACT SGR – </a:t>
            </a:r>
            <a:r>
              <a:rPr lang="it-IT" sz="2000" b="1" dirty="0">
                <a:solidFill>
                  <a:schemeClr val="bg1"/>
                </a:solidFill>
                <a:cs typeface="Times New Roman" pitchFamily="18" charset="0"/>
              </a:rPr>
              <a:t>informazioni di contatto</a:t>
            </a:r>
          </a:p>
        </p:txBody>
      </p:sp>
      <p:sp>
        <p:nvSpPr>
          <p:cNvPr id="11" name="Segnaposto numero diapositiva 10"/>
          <p:cNvSpPr>
            <a:spLocks noGrp="1"/>
          </p:cNvSpPr>
          <p:nvPr>
            <p:ph type="sldNum" sz="quarter" idx="12"/>
          </p:nvPr>
        </p:nvSpPr>
        <p:spPr>
          <a:xfrm>
            <a:off x="7128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36</a:t>
            </a:fld>
            <a:endParaRPr lang="it-IT" b="1" dirty="0">
              <a:solidFill>
                <a:srgbClr val="92D050"/>
              </a:solidFill>
              <a:latin typeface="Times New Roman" pitchFamily="18" charset="0"/>
              <a:cs typeface="Times New Roman" pitchFamily="18" charset="0"/>
            </a:endParaRPr>
          </a:p>
        </p:txBody>
      </p:sp>
      <p:sp>
        <p:nvSpPr>
          <p:cNvPr id="9" name="CasellaDiTesto 8"/>
          <p:cNvSpPr txBox="1"/>
          <p:nvPr/>
        </p:nvSpPr>
        <p:spPr>
          <a:xfrm>
            <a:off x="2428860" y="1643050"/>
            <a:ext cx="3857652" cy="3298339"/>
          </a:xfrm>
          <a:prstGeom prst="rect">
            <a:avLst/>
          </a:prstGeom>
          <a:noFill/>
        </p:spPr>
        <p:txBody>
          <a:bodyPr wrap="square" rtlCol="0">
            <a:spAutoFit/>
          </a:bodyPr>
          <a:lstStyle/>
          <a:p>
            <a:pPr marL="361950" indent="-361950" algn="just">
              <a:lnSpc>
                <a:spcPts val="2500"/>
              </a:lnSpc>
            </a:pPr>
            <a:r>
              <a:rPr lang="it-IT" sz="1600" b="1" dirty="0">
                <a:cs typeface="Times New Roman" pitchFamily="18" charset="0"/>
              </a:rPr>
              <a:t>SEFEA IMPACT SGR SpA</a:t>
            </a:r>
          </a:p>
          <a:p>
            <a:pPr marL="361950" indent="-361950" algn="just">
              <a:lnSpc>
                <a:spcPts val="2500"/>
              </a:lnSpc>
            </a:pPr>
            <a:r>
              <a:rPr lang="it-IT" sz="1600" dirty="0">
                <a:cs typeface="Times New Roman" pitchFamily="18" charset="0"/>
              </a:rPr>
              <a:t>Iscrizione al Registro Gestori </a:t>
            </a:r>
            <a:r>
              <a:rPr lang="it-IT" sz="1600" dirty="0" err="1">
                <a:cs typeface="Times New Roman" pitchFamily="18" charset="0"/>
              </a:rPr>
              <a:t>EuVECA</a:t>
            </a:r>
            <a:r>
              <a:rPr lang="it-IT" sz="1600" dirty="0">
                <a:cs typeface="Times New Roman" pitchFamily="18" charset="0"/>
              </a:rPr>
              <a:t> n.7</a:t>
            </a:r>
          </a:p>
          <a:p>
            <a:pPr marL="361950" indent="-361950" algn="just">
              <a:lnSpc>
                <a:spcPts val="2500"/>
              </a:lnSpc>
            </a:pPr>
            <a:r>
              <a:rPr lang="it-IT" sz="1600" dirty="0">
                <a:cs typeface="Times New Roman" pitchFamily="18" charset="0"/>
              </a:rPr>
              <a:t>Piazza De Gasperi, 41</a:t>
            </a:r>
          </a:p>
          <a:p>
            <a:pPr marL="361950" indent="-361950" algn="just">
              <a:lnSpc>
                <a:spcPts val="2500"/>
              </a:lnSpc>
            </a:pPr>
            <a:r>
              <a:rPr lang="it-IT" sz="1600" dirty="0">
                <a:cs typeface="Times New Roman" pitchFamily="18" charset="0"/>
              </a:rPr>
              <a:t>35131, Padova</a:t>
            </a:r>
          </a:p>
          <a:p>
            <a:pPr marL="361950" indent="-361950" algn="just">
              <a:lnSpc>
                <a:spcPts val="2500"/>
              </a:lnSpc>
            </a:pPr>
            <a:r>
              <a:rPr lang="it-IT" sz="1600" dirty="0">
                <a:cs typeface="Times New Roman" pitchFamily="18" charset="0"/>
              </a:rPr>
              <a:t>Tel. +39 049 7648000</a:t>
            </a:r>
          </a:p>
          <a:p>
            <a:pPr marL="361950" indent="-361950" algn="just">
              <a:lnSpc>
                <a:spcPts val="2500"/>
              </a:lnSpc>
            </a:pPr>
            <a:r>
              <a:rPr lang="it-IT" sz="1600" dirty="0">
                <a:cs typeface="Times New Roman" pitchFamily="18" charset="0"/>
              </a:rPr>
              <a:t>Fax: +39 049 7648009</a:t>
            </a:r>
          </a:p>
          <a:p>
            <a:pPr marL="361950" indent="-361950" algn="just">
              <a:lnSpc>
                <a:spcPts val="2500"/>
              </a:lnSpc>
            </a:pPr>
            <a:r>
              <a:rPr lang="it-IT" sz="1600" dirty="0">
                <a:cs typeface="Times New Roman" pitchFamily="18" charset="0"/>
                <a:hlinkClick r:id="rId2"/>
              </a:rPr>
              <a:t>info@sefeaimpact.it</a:t>
            </a:r>
            <a:endParaRPr lang="it-IT" sz="1600" dirty="0">
              <a:cs typeface="Times New Roman" pitchFamily="18" charset="0"/>
            </a:endParaRPr>
          </a:p>
          <a:p>
            <a:pPr marL="361950" indent="-361950" algn="just">
              <a:lnSpc>
                <a:spcPts val="2500"/>
              </a:lnSpc>
            </a:pPr>
            <a:r>
              <a:rPr lang="it-IT" sz="1600" dirty="0">
                <a:cs typeface="Times New Roman" pitchFamily="18" charset="0"/>
                <a:hlinkClick r:id="rId3"/>
              </a:rPr>
              <a:t>www.sefeaimpact.it</a:t>
            </a:r>
            <a:endParaRPr lang="it-IT" sz="1600" dirty="0">
              <a:cs typeface="Times New Roman" pitchFamily="18" charset="0"/>
            </a:endParaRPr>
          </a:p>
          <a:p>
            <a:pPr algn="just">
              <a:lnSpc>
                <a:spcPts val="2500"/>
              </a:lnSpc>
            </a:pPr>
            <a:r>
              <a:rPr lang="it-IT" sz="1600" dirty="0">
                <a:cs typeface="Times New Roman" pitchFamily="18" charset="0"/>
              </a:rPr>
              <a:t>Pec: </a:t>
            </a:r>
            <a:r>
              <a:rPr lang="it-IT" sz="1600" dirty="0">
                <a:cs typeface="Times New Roman" pitchFamily="18" charset="0"/>
                <a:hlinkClick r:id="rId4"/>
              </a:rPr>
              <a:t>sefeaimpact@pec.it</a:t>
            </a:r>
            <a:endParaRPr lang="it-IT" sz="1600" dirty="0">
              <a:cs typeface="Times New Roman" pitchFamily="18" charset="0"/>
            </a:endParaRPr>
          </a:p>
          <a:p>
            <a:pPr algn="just">
              <a:lnSpc>
                <a:spcPts val="2500"/>
              </a:lnSpc>
            </a:pPr>
            <a:endParaRPr lang="it-IT" sz="1600" dirty="0">
              <a:latin typeface="Times New Roman" pitchFamily="18" charset="0"/>
              <a:cs typeface="Times New Roman" pitchFamily="18" charset="0"/>
            </a:endParaRPr>
          </a:p>
        </p:txBody>
      </p:sp>
      <p:grpSp>
        <p:nvGrpSpPr>
          <p:cNvPr id="10" name="Gruppo 9"/>
          <p:cNvGrpSpPr/>
          <p:nvPr/>
        </p:nvGrpSpPr>
        <p:grpSpPr>
          <a:xfrm>
            <a:off x="8072462" y="6246000"/>
            <a:ext cx="612397" cy="342900"/>
            <a:chOff x="8208000" y="6246000"/>
            <a:chExt cx="612397" cy="342900"/>
          </a:xfrm>
        </p:grpSpPr>
        <p:pic>
          <p:nvPicPr>
            <p:cNvPr id="12" name="Picture 2"/>
            <p:cNvPicPr>
              <a:picLocks noChangeAspect="1" noChangeArrowheads="1"/>
            </p:cNvPicPr>
            <p:nvPr/>
          </p:nvPicPr>
          <p:blipFill>
            <a:blip r:embed="rId5"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3" name="Connettore 1 12"/>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000232" y="2143116"/>
            <a:ext cx="4685238" cy="3495684"/>
          </a:xfrm>
          <a:prstGeom prst="rect">
            <a:avLst/>
          </a:prstGeom>
          <a:noFill/>
          <a:ln w="9525">
            <a:noFill/>
            <a:miter lim="800000"/>
            <a:headEnd/>
            <a:tailEnd/>
          </a:ln>
          <a:effectLst/>
        </p:spPr>
      </p:pic>
      <p:sp>
        <p:nvSpPr>
          <p:cNvPr id="17" name="Callout 13 16"/>
          <p:cNvSpPr/>
          <p:nvPr/>
        </p:nvSpPr>
        <p:spPr>
          <a:xfrm>
            <a:off x="1285852" y="1714488"/>
            <a:ext cx="1857388" cy="500066"/>
          </a:xfrm>
          <a:prstGeom prst="accentBorderCallout1">
            <a:avLst>
              <a:gd name="adj1" fmla="val 48468"/>
              <a:gd name="adj2" fmla="val 104607"/>
              <a:gd name="adj3" fmla="val 122095"/>
              <a:gd name="adj4" fmla="val 125559"/>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Selezione degli investimenti sulla base di criteri ESG</a:t>
            </a:r>
          </a:p>
        </p:txBody>
      </p:sp>
      <p:sp>
        <p:nvSpPr>
          <p:cNvPr id="3" name="Rettangolo 2"/>
          <p:cNvSpPr/>
          <p:nvPr/>
        </p:nvSpPr>
        <p:spPr>
          <a:xfrm>
            <a:off x="0" y="0"/>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667124" cy="461665"/>
          </a:xfrm>
          <a:prstGeom prst="rect">
            <a:avLst/>
          </a:prstGeom>
          <a:noFill/>
        </p:spPr>
        <p:txBody>
          <a:bodyPr wrap="square" rtlCol="0">
            <a:spAutoFit/>
          </a:bodyPr>
          <a:lstStyle/>
          <a:p>
            <a:r>
              <a:rPr lang="it-IT" sz="2200" b="1" dirty="0">
                <a:solidFill>
                  <a:schemeClr val="bg1"/>
                </a:solidFill>
                <a:cs typeface="Times New Roman" pitchFamily="18" charset="0"/>
              </a:rPr>
              <a:t>Le strategie di investimento SRI</a:t>
            </a:r>
            <a:r>
              <a:rPr lang="it-IT" sz="2400" b="1" dirty="0">
                <a:solidFill>
                  <a:schemeClr val="bg1"/>
                </a:solidFill>
                <a:cs typeface="Times New Roman" pitchFamily="18" charset="0"/>
              </a:rPr>
              <a:t> </a:t>
            </a:r>
            <a:r>
              <a:rPr lang="it-IT" b="1" dirty="0">
                <a:solidFill>
                  <a:schemeClr val="bg1"/>
                </a:solidFill>
                <a:cs typeface="Times New Roman" pitchFamily="18" charset="0"/>
              </a:rPr>
              <a:t>(</a:t>
            </a:r>
            <a:r>
              <a:rPr lang="it-IT" b="1" dirty="0" err="1">
                <a:solidFill>
                  <a:schemeClr val="bg1"/>
                </a:solidFill>
                <a:cs typeface="Times New Roman" pitchFamily="18" charset="0"/>
              </a:rPr>
              <a:t>Sustainable</a:t>
            </a:r>
            <a:r>
              <a:rPr lang="it-IT" b="1" dirty="0">
                <a:solidFill>
                  <a:schemeClr val="bg1"/>
                </a:solidFill>
                <a:cs typeface="Times New Roman" pitchFamily="18" charset="0"/>
              </a:rPr>
              <a:t> &amp; </a:t>
            </a:r>
            <a:r>
              <a:rPr lang="it-IT" b="1" dirty="0" err="1">
                <a:solidFill>
                  <a:schemeClr val="bg1"/>
                </a:solidFill>
                <a:cs typeface="Times New Roman" pitchFamily="18" charset="0"/>
              </a:rPr>
              <a:t>Responsible</a:t>
            </a:r>
            <a:r>
              <a:rPr lang="it-IT" b="1" dirty="0">
                <a:solidFill>
                  <a:schemeClr val="bg1"/>
                </a:solidFill>
                <a:cs typeface="Times New Roman" pitchFamily="18" charset="0"/>
              </a:rPr>
              <a:t> </a:t>
            </a:r>
            <a:r>
              <a:rPr lang="it-IT" b="1" dirty="0" err="1">
                <a:solidFill>
                  <a:schemeClr val="bg1"/>
                </a:solidFill>
                <a:cs typeface="Times New Roman" pitchFamily="18" charset="0"/>
              </a:rPr>
              <a:t>Investement</a:t>
            </a:r>
            <a:r>
              <a:rPr lang="it-IT" b="1" dirty="0">
                <a:solidFill>
                  <a:schemeClr val="bg1"/>
                </a:solidFill>
                <a:cs typeface="Times New Roman" pitchFamily="18" charset="0"/>
              </a:rPr>
              <a:t>)</a:t>
            </a:r>
          </a:p>
        </p:txBody>
      </p:sp>
      <p:grpSp>
        <p:nvGrpSpPr>
          <p:cNvPr id="33" name="Gruppo 32"/>
          <p:cNvGrpSpPr/>
          <p:nvPr/>
        </p:nvGrpSpPr>
        <p:grpSpPr>
          <a:xfrm>
            <a:off x="8208000" y="6246000"/>
            <a:ext cx="612397" cy="342900"/>
            <a:chOff x="8208000" y="6246000"/>
            <a:chExt cx="612397" cy="342900"/>
          </a:xfrm>
        </p:grpSpPr>
        <p:pic>
          <p:nvPicPr>
            <p:cNvPr id="4" name="Picture 2"/>
            <p:cNvPicPr>
              <a:picLocks noChangeAspect="1" noChangeArrowheads="1"/>
            </p:cNvPicPr>
            <p:nvPr/>
          </p:nvPicPr>
          <p:blipFill>
            <a:blip r:embed="rId3"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8" name="Connettore 1 7"/>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1" name="Segnaposto numero diapositiva 10"/>
          <p:cNvSpPr>
            <a:spLocks noGrp="1"/>
          </p:cNvSpPr>
          <p:nvPr>
            <p:ph type="sldNum" sz="quarter" idx="12"/>
          </p:nvPr>
        </p:nvSpPr>
        <p:spPr>
          <a:xfrm>
            <a:off x="7174800" y="63468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4</a:t>
            </a:fld>
            <a:endParaRPr lang="it-IT" b="1" dirty="0">
              <a:solidFill>
                <a:srgbClr val="92D050"/>
              </a:solidFill>
              <a:latin typeface="Times New Roman" pitchFamily="18" charset="0"/>
              <a:cs typeface="Times New Roman" pitchFamily="18" charset="0"/>
            </a:endParaRPr>
          </a:p>
        </p:txBody>
      </p:sp>
      <p:sp>
        <p:nvSpPr>
          <p:cNvPr id="19" name="Callout 13 18"/>
          <p:cNvSpPr/>
          <p:nvPr/>
        </p:nvSpPr>
        <p:spPr>
          <a:xfrm>
            <a:off x="500034" y="2857496"/>
            <a:ext cx="1857388" cy="642942"/>
          </a:xfrm>
          <a:prstGeom prst="accentBorderCallout1">
            <a:avLst>
              <a:gd name="adj1" fmla="val 48468"/>
              <a:gd name="adj2" fmla="val 104607"/>
              <a:gd name="adj3" fmla="val 59176"/>
              <a:gd name="adj4" fmla="val 128692"/>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Inclusione dei criteri ESG nell’analisi finanziaria tradizionale</a:t>
            </a:r>
          </a:p>
        </p:txBody>
      </p:sp>
      <p:sp>
        <p:nvSpPr>
          <p:cNvPr id="22" name="Callout 13 21"/>
          <p:cNvSpPr/>
          <p:nvPr/>
        </p:nvSpPr>
        <p:spPr>
          <a:xfrm>
            <a:off x="714348" y="4643446"/>
            <a:ext cx="1857388" cy="785818"/>
          </a:xfrm>
          <a:prstGeom prst="accentBorderCallout1">
            <a:avLst>
              <a:gd name="adj1" fmla="val 48468"/>
              <a:gd name="adj2" fmla="val 104607"/>
              <a:gd name="adj3" fmla="val 38377"/>
              <a:gd name="adj4" fmla="val 135547"/>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Intervento diretto sull’emittente </a:t>
            </a:r>
            <a:r>
              <a:rPr lang="it-IT" sz="1100" b="1" dirty="0" err="1"/>
              <a:t>affinchè</a:t>
            </a:r>
            <a:r>
              <a:rPr lang="it-IT" sz="1100" b="1" dirty="0"/>
              <a:t> migliori i propri processi in una logica SRI</a:t>
            </a:r>
          </a:p>
        </p:txBody>
      </p:sp>
      <p:sp>
        <p:nvSpPr>
          <p:cNvPr id="23" name="Callout 13 22"/>
          <p:cNvSpPr/>
          <p:nvPr/>
        </p:nvSpPr>
        <p:spPr>
          <a:xfrm>
            <a:off x="6072198" y="4643446"/>
            <a:ext cx="1857388" cy="714380"/>
          </a:xfrm>
          <a:prstGeom prst="accentBorderCallout1">
            <a:avLst>
              <a:gd name="adj1" fmla="val 46731"/>
              <a:gd name="adj2" fmla="val -6345"/>
              <a:gd name="adj3" fmla="val 19360"/>
              <a:gd name="adj4" fmla="val -41144"/>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Selezione degli investimenti basata sul rispetto di norme e standard internazionali</a:t>
            </a:r>
          </a:p>
        </p:txBody>
      </p:sp>
      <p:sp>
        <p:nvSpPr>
          <p:cNvPr id="27" name="Callout 13 26"/>
          <p:cNvSpPr/>
          <p:nvPr/>
        </p:nvSpPr>
        <p:spPr>
          <a:xfrm>
            <a:off x="6215074" y="3143248"/>
            <a:ext cx="2643206" cy="714380"/>
          </a:xfrm>
          <a:prstGeom prst="accentBorderCallout1">
            <a:avLst>
              <a:gd name="adj1" fmla="val 44255"/>
              <a:gd name="adj2" fmla="val -3418"/>
              <a:gd name="adj3" fmla="val 35838"/>
              <a:gd name="adj4" fmla="val -19205"/>
            </a:avLst>
          </a:prstGeom>
          <a:solidFill>
            <a:schemeClr val="accent2">
              <a:lumMod val="60000"/>
              <a:lumOff val="40000"/>
              <a:alpha val="76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Esclusione esplicita di singoli emittenti, settori e Paesi dall’universo investibile sulla base di determinati principi o valori</a:t>
            </a:r>
          </a:p>
        </p:txBody>
      </p:sp>
      <p:sp>
        <p:nvSpPr>
          <p:cNvPr id="28" name="Callout 13 27"/>
          <p:cNvSpPr/>
          <p:nvPr/>
        </p:nvSpPr>
        <p:spPr>
          <a:xfrm>
            <a:off x="5429256" y="1428736"/>
            <a:ext cx="3357586" cy="857256"/>
          </a:xfrm>
          <a:prstGeom prst="accentBorderCallout1">
            <a:avLst>
              <a:gd name="adj1" fmla="val 40174"/>
              <a:gd name="adj2" fmla="val -2759"/>
              <a:gd name="adj3" fmla="val 108876"/>
              <a:gd name="adj4" fmla="val -17822"/>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Classificazione degli emittenti secondo criteri ESG e selezione dei best performer o di quelli che evidenziano il trend di miglioramento più significativo (best in </a:t>
            </a:r>
            <a:r>
              <a:rPr lang="it-IT" sz="1100" b="1" dirty="0" err="1"/>
              <a:t>class</a:t>
            </a:r>
            <a:r>
              <a:rPr lang="it-IT" sz="1100" b="1" dirty="0"/>
              <a:t>, best in </a:t>
            </a:r>
            <a:r>
              <a:rPr lang="it-IT" sz="1100" b="1" dirty="0" err="1"/>
              <a:t>universe</a:t>
            </a:r>
            <a:r>
              <a:rPr lang="it-IT" sz="1100" b="1" dirty="0"/>
              <a:t>, best </a:t>
            </a:r>
            <a:r>
              <a:rPr lang="it-IT" sz="1100" b="1" dirty="0" err="1"/>
              <a:t>effort</a:t>
            </a:r>
            <a:r>
              <a:rPr lang="it-IT" sz="1100" b="1"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rot="5400000">
            <a:off x="1287694" y="-479206"/>
            <a:ext cx="2948000" cy="547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395940" y="809626"/>
            <a:ext cx="3105150" cy="2762250"/>
          </a:xfrm>
          <a:prstGeom prst="rect">
            <a:avLst/>
          </a:prstGeom>
          <a:noFill/>
          <a:ln w="9525">
            <a:noFill/>
            <a:miter lim="800000"/>
            <a:headEnd/>
            <a:tailEnd/>
          </a:ln>
          <a:effectLst/>
        </p:spPr>
      </p:pic>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286808" cy="430887"/>
          </a:xfrm>
          <a:prstGeom prst="rect">
            <a:avLst/>
          </a:prstGeom>
          <a:noFill/>
        </p:spPr>
        <p:txBody>
          <a:bodyPr wrap="square" rtlCol="0">
            <a:spAutoFit/>
          </a:bodyPr>
          <a:lstStyle/>
          <a:p>
            <a:r>
              <a:rPr lang="it-IT" sz="2200" b="1" dirty="0">
                <a:solidFill>
                  <a:schemeClr val="bg1"/>
                </a:solidFill>
                <a:cs typeface="Times New Roman" pitchFamily="18" charset="0"/>
              </a:rPr>
              <a:t>Le strategie di investimento SRI: </a:t>
            </a:r>
            <a:r>
              <a:rPr lang="it-IT" sz="2000" b="1" dirty="0">
                <a:solidFill>
                  <a:schemeClr val="bg1"/>
                </a:solidFill>
                <a:cs typeface="Times New Roman" pitchFamily="18" charset="0"/>
              </a:rPr>
              <a:t>evoluzione del mercato</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5</a:t>
            </a:fld>
            <a:endParaRPr lang="it-IT" b="1" dirty="0">
              <a:solidFill>
                <a:srgbClr val="92D050"/>
              </a:solidFill>
              <a:latin typeface="Times New Roman" pitchFamily="18" charset="0"/>
              <a:cs typeface="Times New Roman" pitchFamily="18" charset="0"/>
            </a:endParaRPr>
          </a:p>
        </p:txBody>
      </p:sp>
      <p:sp>
        <p:nvSpPr>
          <p:cNvPr id="10" name="CasellaDiTesto 9"/>
          <p:cNvSpPr txBox="1"/>
          <p:nvPr/>
        </p:nvSpPr>
        <p:spPr>
          <a:xfrm>
            <a:off x="3559351" y="1311433"/>
            <a:ext cx="1226963" cy="507831"/>
          </a:xfrm>
          <a:prstGeom prst="rect">
            <a:avLst/>
          </a:prstGeom>
          <a:noFill/>
        </p:spPr>
        <p:txBody>
          <a:bodyPr wrap="square" rtlCol="0">
            <a:spAutoFit/>
          </a:bodyPr>
          <a:lstStyle/>
          <a:p>
            <a:pPr algn="ctr"/>
            <a:r>
              <a:rPr lang="it-IT" sz="900" i="1" dirty="0">
                <a:latin typeface="Times New Roman" pitchFamily="18" charset="0"/>
                <a:cs typeface="Times New Roman" pitchFamily="18" charset="0"/>
              </a:rPr>
              <a:t>Evoluzione delle strategie SRI in </a:t>
            </a:r>
            <a:r>
              <a:rPr lang="it-IT" sz="900" b="1" i="1" dirty="0">
                <a:latin typeface="Times New Roman" pitchFamily="18" charset="0"/>
                <a:cs typeface="Times New Roman" pitchFamily="18" charset="0"/>
              </a:rPr>
              <a:t>Europa</a:t>
            </a:r>
          </a:p>
        </p:txBody>
      </p:sp>
      <p:sp>
        <p:nvSpPr>
          <p:cNvPr id="17" name="Ovale 16"/>
          <p:cNvSpPr/>
          <p:nvPr/>
        </p:nvSpPr>
        <p:spPr>
          <a:xfrm>
            <a:off x="3503628" y="1214422"/>
            <a:ext cx="1282686" cy="71438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1 19"/>
          <p:cNvCxnSpPr/>
          <p:nvPr/>
        </p:nvCxnSpPr>
        <p:spPr>
          <a:xfrm rot="5400000">
            <a:off x="3921837" y="4934831"/>
            <a:ext cx="2870374"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5195260" y="3643314"/>
            <a:ext cx="3643338"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Ovale 17"/>
          <p:cNvSpPr/>
          <p:nvPr/>
        </p:nvSpPr>
        <p:spPr>
          <a:xfrm>
            <a:off x="5786446" y="1357298"/>
            <a:ext cx="1285884" cy="741676"/>
          </a:xfrm>
          <a:prstGeom prst="ellipse">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5715008" y="1500174"/>
            <a:ext cx="1440416" cy="646331"/>
          </a:xfrm>
          <a:prstGeom prst="rect">
            <a:avLst/>
          </a:prstGeom>
          <a:noFill/>
        </p:spPr>
        <p:txBody>
          <a:bodyPr wrap="square" rtlCol="0">
            <a:spAutoFit/>
          </a:bodyPr>
          <a:lstStyle/>
          <a:p>
            <a:pPr algn="ctr"/>
            <a:r>
              <a:rPr lang="it-IT" sz="900" i="1" dirty="0">
                <a:latin typeface="Times New Roman" pitchFamily="18" charset="0"/>
                <a:cs typeface="Times New Roman" pitchFamily="18" charset="0"/>
              </a:rPr>
              <a:t>Evoluzione dell’Impact </a:t>
            </a:r>
            <a:r>
              <a:rPr lang="it-IT" sz="900" i="1" dirty="0" err="1">
                <a:latin typeface="Times New Roman" pitchFamily="18" charset="0"/>
                <a:cs typeface="Times New Roman" pitchFamily="18" charset="0"/>
              </a:rPr>
              <a:t>Investing</a:t>
            </a:r>
            <a:r>
              <a:rPr lang="it-IT" sz="900" i="1" dirty="0">
                <a:latin typeface="Times New Roman" pitchFamily="18" charset="0"/>
                <a:cs typeface="Times New Roman" pitchFamily="18" charset="0"/>
              </a:rPr>
              <a:t> in </a:t>
            </a:r>
            <a:r>
              <a:rPr lang="it-IT" sz="900" b="1" i="1" dirty="0">
                <a:latin typeface="Times New Roman" pitchFamily="18" charset="0"/>
                <a:cs typeface="Times New Roman" pitchFamily="18" charset="0"/>
              </a:rPr>
              <a:t>Europa: CAGR +52%</a:t>
            </a:r>
          </a:p>
          <a:p>
            <a:pPr algn="ctr"/>
            <a:endParaRPr lang="it-IT" sz="900" b="1" i="1" dirty="0">
              <a:latin typeface="Times New Roman" pitchFamily="18" charset="0"/>
              <a:cs typeface="Times New Roman" pitchFamily="18" charset="0"/>
            </a:endParaRPr>
          </a:p>
        </p:txBody>
      </p:sp>
      <p:grpSp>
        <p:nvGrpSpPr>
          <p:cNvPr id="39" name="Gruppo 38"/>
          <p:cNvGrpSpPr/>
          <p:nvPr/>
        </p:nvGrpSpPr>
        <p:grpSpPr>
          <a:xfrm>
            <a:off x="8208000" y="6246000"/>
            <a:ext cx="612397" cy="342900"/>
            <a:chOff x="8208000" y="6246000"/>
            <a:chExt cx="612397" cy="342900"/>
          </a:xfrm>
        </p:grpSpPr>
        <p:pic>
          <p:nvPicPr>
            <p:cNvPr id="40" name="Picture 2"/>
            <p:cNvPicPr>
              <a:picLocks noChangeAspect="1" noChangeArrowheads="1"/>
            </p:cNvPicPr>
            <p:nvPr/>
          </p:nvPicPr>
          <p:blipFill>
            <a:blip r:embed="rId4"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41" name="Connettore 1 40"/>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6" name="CasellaDiTesto 15"/>
          <p:cNvSpPr txBox="1"/>
          <p:nvPr/>
        </p:nvSpPr>
        <p:spPr>
          <a:xfrm>
            <a:off x="5346762" y="3807107"/>
            <a:ext cx="3286148" cy="1983172"/>
          </a:xfrm>
          <a:prstGeom prst="rect">
            <a:avLst/>
          </a:prstGeom>
          <a:noFill/>
        </p:spPr>
        <p:txBody>
          <a:bodyPr wrap="square" rtlCol="0">
            <a:spAutoFit/>
          </a:bodyPr>
          <a:lstStyle/>
          <a:p>
            <a:pPr algn="just">
              <a:lnSpc>
                <a:spcPts val="2500"/>
              </a:lnSpc>
            </a:pPr>
            <a:r>
              <a:rPr lang="it-IT" sz="1400" dirty="0">
                <a:cs typeface="Times New Roman" pitchFamily="18" charset="0"/>
              </a:rPr>
              <a:t>Guardando alle prospettive di crescita, la Social Impact </a:t>
            </a:r>
            <a:r>
              <a:rPr lang="it-IT" sz="1400" dirty="0" err="1">
                <a:cs typeface="Times New Roman" pitchFamily="18" charset="0"/>
              </a:rPr>
              <a:t>Investmente</a:t>
            </a:r>
            <a:r>
              <a:rPr lang="it-IT" sz="1400" dirty="0">
                <a:cs typeface="Times New Roman" pitchFamily="18" charset="0"/>
              </a:rPr>
              <a:t> Task </a:t>
            </a:r>
            <a:r>
              <a:rPr lang="it-IT" sz="1400" dirty="0" err="1">
                <a:cs typeface="Times New Roman" pitchFamily="18" charset="0"/>
              </a:rPr>
              <a:t>Force</a:t>
            </a:r>
            <a:r>
              <a:rPr lang="it-IT" sz="1400" dirty="0">
                <a:cs typeface="Times New Roman" pitchFamily="18" charset="0"/>
              </a:rPr>
              <a:t>, istituita nell’ambito del G8, ipotizza che nel 2020 almeno l’1% degli attivi gestiti nel mercato dei capitali in Italia possa essere collegato all’investimento di impatto-</a:t>
            </a:r>
          </a:p>
        </p:txBody>
      </p:sp>
      <p:pic>
        <p:nvPicPr>
          <p:cNvPr id="1029" name="Picture 5"/>
          <p:cNvPicPr>
            <a:picLocks noChangeAspect="1" noChangeArrowheads="1"/>
          </p:cNvPicPr>
          <p:nvPr/>
        </p:nvPicPr>
        <p:blipFill>
          <a:blip r:embed="rId5"/>
          <a:srcRect/>
          <a:stretch>
            <a:fillRect/>
          </a:stretch>
        </p:blipFill>
        <p:spPr bwMode="auto">
          <a:xfrm>
            <a:off x="2000232" y="1071546"/>
            <a:ext cx="1009650" cy="2286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rot="5400000">
            <a:off x="1136488" y="2376299"/>
            <a:ext cx="3168628" cy="5416907"/>
          </a:xfrm>
          <a:prstGeom prst="rect">
            <a:avLst/>
          </a:prstGeom>
          <a:noFill/>
          <a:ln w="9525">
            <a:noFill/>
            <a:miter lim="800000"/>
            <a:headEnd/>
            <a:tailEnd/>
          </a:ln>
          <a:effectLst/>
        </p:spPr>
      </p:pic>
      <p:sp>
        <p:nvSpPr>
          <p:cNvPr id="15" name="CasellaDiTesto 14"/>
          <p:cNvSpPr txBox="1"/>
          <p:nvPr/>
        </p:nvSpPr>
        <p:spPr>
          <a:xfrm>
            <a:off x="1142976" y="6429396"/>
            <a:ext cx="3369197" cy="215444"/>
          </a:xfrm>
          <a:prstGeom prst="rect">
            <a:avLst/>
          </a:prstGeom>
          <a:noFill/>
        </p:spPr>
        <p:txBody>
          <a:bodyPr wrap="square" rtlCol="0">
            <a:spAutoFit/>
          </a:bodyPr>
          <a:lstStyle/>
          <a:p>
            <a:r>
              <a:rPr lang="it-IT" sz="800" i="1" dirty="0">
                <a:latin typeface="Times New Roman" pitchFamily="18" charset="0"/>
                <a:cs typeface="Times New Roman" pitchFamily="18" charset="0"/>
              </a:rPr>
              <a:t>Fonte: </a:t>
            </a:r>
            <a:r>
              <a:rPr lang="it-IT" sz="800" i="1" dirty="0" err="1">
                <a:latin typeface="Times New Roman" pitchFamily="18" charset="0"/>
                <a:cs typeface="Times New Roman" pitchFamily="18" charset="0"/>
              </a:rPr>
              <a:t>Eurosif</a:t>
            </a:r>
            <a:r>
              <a:rPr lang="it-IT" sz="800" i="1" dirty="0">
                <a:latin typeface="Times New Roman" pitchFamily="18" charset="0"/>
                <a:cs typeface="Times New Roman" pitchFamily="18" charset="0"/>
              </a:rPr>
              <a:t> (2018) «EUROPEAN SRI STUDY 2018»</a:t>
            </a:r>
          </a:p>
        </p:txBody>
      </p:sp>
      <p:sp>
        <p:nvSpPr>
          <p:cNvPr id="19" name="Ovale 18"/>
          <p:cNvSpPr/>
          <p:nvPr/>
        </p:nvSpPr>
        <p:spPr>
          <a:xfrm>
            <a:off x="3357554" y="4071942"/>
            <a:ext cx="1428760" cy="71438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357554" y="4253742"/>
            <a:ext cx="1412636" cy="369332"/>
          </a:xfrm>
          <a:prstGeom prst="rect">
            <a:avLst/>
          </a:prstGeom>
          <a:noFill/>
        </p:spPr>
        <p:txBody>
          <a:bodyPr wrap="square" rtlCol="0">
            <a:spAutoFit/>
          </a:bodyPr>
          <a:lstStyle/>
          <a:p>
            <a:pPr algn="ctr"/>
            <a:r>
              <a:rPr lang="it-IT" sz="900" i="1" dirty="0">
                <a:latin typeface="Times New Roman" pitchFamily="18" charset="0"/>
                <a:cs typeface="Times New Roman" pitchFamily="18" charset="0"/>
              </a:rPr>
              <a:t>Evoluzione dell’Impact </a:t>
            </a:r>
            <a:r>
              <a:rPr lang="it-IT" sz="900" i="1" dirty="0" err="1">
                <a:latin typeface="Times New Roman" pitchFamily="18" charset="0"/>
                <a:cs typeface="Times New Roman" pitchFamily="18" charset="0"/>
              </a:rPr>
              <a:t>Investing</a:t>
            </a:r>
            <a:r>
              <a:rPr lang="it-IT" sz="900" i="1" dirty="0">
                <a:latin typeface="Times New Roman" pitchFamily="18" charset="0"/>
                <a:cs typeface="Times New Roman" pitchFamily="18" charset="0"/>
              </a:rPr>
              <a:t> in </a:t>
            </a:r>
            <a:r>
              <a:rPr lang="it-IT" sz="900" b="1" i="1" dirty="0">
                <a:latin typeface="Times New Roman" pitchFamily="18" charset="0"/>
                <a:cs typeface="Times New Roman" pitchFamily="18" charset="0"/>
              </a:rPr>
              <a:t>Europa</a:t>
            </a:r>
          </a:p>
        </p:txBody>
      </p:sp>
      <p:pic>
        <p:nvPicPr>
          <p:cNvPr id="28" name="Picture 5"/>
          <p:cNvPicPr>
            <a:picLocks noChangeAspect="1" noChangeArrowheads="1"/>
          </p:cNvPicPr>
          <p:nvPr/>
        </p:nvPicPr>
        <p:blipFill>
          <a:blip r:embed="rId5"/>
          <a:srcRect/>
          <a:stretch>
            <a:fillRect/>
          </a:stretch>
        </p:blipFill>
        <p:spPr bwMode="auto">
          <a:xfrm>
            <a:off x="3643306" y="6000768"/>
            <a:ext cx="1009650" cy="228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2"/>
          <p:cNvPicPr>
            <a:picLocks noChangeAspect="1" noChangeArrowheads="1"/>
          </p:cNvPicPr>
          <p:nvPr/>
        </p:nvPicPr>
        <p:blipFill>
          <a:blip r:embed="rId2" cstate="print"/>
          <a:srcRect/>
          <a:stretch>
            <a:fillRect/>
          </a:stretch>
        </p:blipFill>
        <p:spPr bwMode="auto">
          <a:xfrm>
            <a:off x="8207392" y="6246624"/>
            <a:ext cx="586740" cy="342900"/>
          </a:xfrm>
          <a:prstGeom prst="rect">
            <a:avLst/>
          </a:prstGeom>
          <a:noFill/>
          <a:ln w="9525">
            <a:noFill/>
            <a:miter lim="800000"/>
            <a:headEnd/>
            <a:tailEnd/>
          </a:ln>
          <a:effectLst/>
        </p:spPr>
      </p:pic>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agenda</a:t>
            </a:r>
          </a:p>
        </p:txBody>
      </p:sp>
      <p:cxnSp>
        <p:nvCxnSpPr>
          <p:cNvPr id="8" name="Connettore 1 7"/>
          <p:cNvCxnSpPr/>
          <p:nvPr/>
        </p:nvCxnSpPr>
        <p:spPr>
          <a:xfrm rot="5400000">
            <a:off x="8676000" y="6421497"/>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Segnaposto numero diapositiva 10"/>
          <p:cNvSpPr>
            <a:spLocks noGrp="1"/>
          </p:cNvSpPr>
          <p:nvPr>
            <p:ph type="sldNum" sz="quarter" idx="12"/>
          </p:nvPr>
        </p:nvSpPr>
        <p:spPr>
          <a:xfrm>
            <a:off x="7175842" y="6346988"/>
            <a:ext cx="1877568" cy="32004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6</a:t>
            </a:fld>
            <a:endParaRPr lang="it-IT" b="1" dirty="0">
              <a:solidFill>
                <a:srgbClr val="92D050"/>
              </a:solidFill>
              <a:latin typeface="Times New Roman" pitchFamily="18" charset="0"/>
              <a:cs typeface="Times New Roman" pitchFamily="18" charset="0"/>
            </a:endParaRPr>
          </a:p>
        </p:txBody>
      </p:sp>
      <p:sp>
        <p:nvSpPr>
          <p:cNvPr id="16" name="CasellaDiTesto 15"/>
          <p:cNvSpPr txBox="1"/>
          <p:nvPr/>
        </p:nvSpPr>
        <p:spPr>
          <a:xfrm>
            <a:off x="1368000" y="1368000"/>
            <a:ext cx="6429420" cy="4031873"/>
          </a:xfrm>
          <a:prstGeom prst="rect">
            <a:avLst/>
          </a:prstGeom>
          <a:noFill/>
        </p:spPr>
        <p:txBody>
          <a:bodyPr wrap="square" rtlCol="0">
            <a:spAutoFit/>
          </a:bodyPr>
          <a:lstStyle/>
          <a:p>
            <a:pPr marL="342900" indent="-342900">
              <a:buFont typeface="+mj-lt"/>
              <a:buAutoNum type="arabicPeriod"/>
            </a:pPr>
            <a:r>
              <a:rPr lang="it-IT" sz="1600" dirty="0">
                <a:cs typeface="Times New Roman" pitchFamily="18" charset="0"/>
              </a:rPr>
              <a:t>Gli investimenti SRI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sistema SEFEA</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obiettivi di impatto sociale e la loro misurazione</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Fondo SI </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investimenti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Informazioni </a:t>
            </a:r>
          </a:p>
        </p:txBody>
      </p:sp>
      <p:sp>
        <p:nvSpPr>
          <p:cNvPr id="17" name="Rettangolo 16"/>
          <p:cNvSpPr/>
          <p:nvPr/>
        </p:nvSpPr>
        <p:spPr>
          <a:xfrm>
            <a:off x="1008000" y="1904662"/>
            <a:ext cx="3857652" cy="720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Il sistema SEFEA: </a:t>
            </a:r>
            <a:r>
              <a:rPr lang="it-IT" sz="2000" b="1" dirty="0">
                <a:solidFill>
                  <a:schemeClr val="bg1"/>
                </a:solidFill>
                <a:cs typeface="Times New Roman" pitchFamily="18" charset="0"/>
              </a:rPr>
              <a:t>Società Europea di Finanza Etica e Alternativa</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7</a:t>
            </a:fld>
            <a:endParaRPr lang="it-IT" b="1" dirty="0">
              <a:solidFill>
                <a:srgbClr val="92D050"/>
              </a:solidFill>
              <a:latin typeface="Times New Roman" pitchFamily="18" charset="0"/>
              <a:cs typeface="Times New Roman" pitchFamily="18" charset="0"/>
            </a:endParaRPr>
          </a:p>
        </p:txBody>
      </p:sp>
      <p:sp>
        <p:nvSpPr>
          <p:cNvPr id="7" name="CasellaDiTesto 6"/>
          <p:cNvSpPr txBox="1"/>
          <p:nvPr/>
        </p:nvSpPr>
        <p:spPr>
          <a:xfrm>
            <a:off x="432000" y="954467"/>
            <a:ext cx="8286808" cy="5189177"/>
          </a:xfrm>
          <a:prstGeom prst="rect">
            <a:avLst/>
          </a:prstGeom>
          <a:noFill/>
        </p:spPr>
        <p:txBody>
          <a:bodyPr wrap="square" rtlCol="0">
            <a:spAutoFit/>
          </a:bodyPr>
          <a:lstStyle/>
          <a:p>
            <a:pPr algn="just">
              <a:lnSpc>
                <a:spcPts val="2500"/>
              </a:lnSpc>
            </a:pPr>
            <a:r>
              <a:rPr lang="it-IT" sz="1400" dirty="0">
                <a:cs typeface="Times New Roman" pitchFamily="18" charset="0"/>
              </a:rPr>
              <a:t>SEFEA IMPACT SGR SpA nasce su iniziativa di </a:t>
            </a:r>
            <a:r>
              <a:rPr lang="it-IT" sz="1400" b="1" dirty="0">
                <a:solidFill>
                  <a:schemeClr val="accent5"/>
                </a:solidFill>
                <a:cs typeface="Times New Roman" pitchFamily="18" charset="0"/>
              </a:rPr>
              <a:t>SEFEA Holding Società Cooperativa </a:t>
            </a:r>
            <a:r>
              <a:rPr lang="it-IT" sz="1400" dirty="0">
                <a:cs typeface="Times New Roman" pitchFamily="18" charset="0"/>
              </a:rPr>
              <a:t>con l’ambizione di dimostrare come sia possibile legare il mercato del </a:t>
            </a:r>
            <a:r>
              <a:rPr lang="it-IT" sz="1400" b="1" dirty="0">
                <a:solidFill>
                  <a:schemeClr val="accent5"/>
                </a:solidFill>
                <a:cs typeface="Times New Roman" pitchFamily="18" charset="0"/>
              </a:rPr>
              <a:t>VENTURE CAPITAL</a:t>
            </a:r>
            <a:r>
              <a:rPr lang="it-IT" sz="1400" dirty="0">
                <a:solidFill>
                  <a:schemeClr val="accent5"/>
                </a:solidFill>
                <a:cs typeface="Times New Roman" pitchFamily="18" charset="0"/>
              </a:rPr>
              <a:t> </a:t>
            </a:r>
            <a:r>
              <a:rPr lang="it-IT" sz="1400" dirty="0">
                <a:cs typeface="Times New Roman" pitchFamily="18" charset="0"/>
              </a:rPr>
              <a:t>– storicamente indirizzato alla </a:t>
            </a:r>
            <a:r>
              <a:rPr lang="it-IT" sz="1400" b="1" dirty="0">
                <a:solidFill>
                  <a:srgbClr val="92D050"/>
                </a:solidFill>
                <a:cs typeface="Times New Roman" pitchFamily="18" charset="0"/>
              </a:rPr>
              <a:t>massimizzazione del ritorno economico di breve periodo</a:t>
            </a:r>
            <a:r>
              <a:rPr lang="it-IT" sz="1400" dirty="0">
                <a:solidFill>
                  <a:srgbClr val="92D050"/>
                </a:solidFill>
                <a:cs typeface="Times New Roman" pitchFamily="18" charset="0"/>
              </a:rPr>
              <a:t> </a:t>
            </a:r>
            <a:r>
              <a:rPr lang="it-IT" sz="1400" dirty="0">
                <a:cs typeface="Times New Roman" pitchFamily="18" charset="0"/>
              </a:rPr>
              <a:t>- con quello delle </a:t>
            </a:r>
            <a:r>
              <a:rPr lang="it-IT" sz="1400" b="1" dirty="0">
                <a:solidFill>
                  <a:schemeClr val="accent5"/>
                </a:solidFill>
                <a:cs typeface="Times New Roman" pitchFamily="18" charset="0"/>
              </a:rPr>
              <a:t>IMPRESE AD IMPATTO SOCIALE</a:t>
            </a:r>
            <a:r>
              <a:rPr lang="it-IT" sz="1400" dirty="0">
                <a:cs typeface="Times New Roman" pitchFamily="18" charset="0"/>
              </a:rPr>
              <a:t>  - indirizzate alla </a:t>
            </a:r>
            <a:r>
              <a:rPr lang="it-IT" sz="1400" b="1" dirty="0">
                <a:solidFill>
                  <a:schemeClr val="accent5"/>
                </a:solidFill>
                <a:cs typeface="Times New Roman" pitchFamily="18" charset="0"/>
              </a:rPr>
              <a:t>massimizzazione dell’impatto sociale nel lungo periodo</a:t>
            </a:r>
            <a:r>
              <a:rPr lang="it-IT" sz="1400" dirty="0">
                <a:cs typeface="Times New Roman" pitchFamily="18" charset="0"/>
              </a:rPr>
              <a:t>.</a:t>
            </a:r>
          </a:p>
          <a:p>
            <a:pPr algn="just">
              <a:lnSpc>
                <a:spcPts val="2500"/>
              </a:lnSpc>
            </a:pPr>
            <a:r>
              <a:rPr lang="it-IT" sz="1400" dirty="0">
                <a:cs typeface="Times New Roman" pitchFamily="18" charset="0"/>
              </a:rPr>
              <a:t>In questo progetto SEFEA HOLDING ha travasato tutta la propria esperienza nel campo dell’economia sociale e della cooperazione. SEFEA HOLDING SC nasce, infatti, nel dicembre 2002 quale strumento finanziario della </a:t>
            </a:r>
            <a:r>
              <a:rPr lang="it-IT" sz="1400" b="1" dirty="0">
                <a:solidFill>
                  <a:schemeClr val="accent5"/>
                </a:solidFill>
                <a:cs typeface="Times New Roman" pitchFamily="18" charset="0"/>
              </a:rPr>
              <a:t>Federazione Europea delle Banche Etiche ed Alternative</a:t>
            </a:r>
            <a:r>
              <a:rPr lang="it-IT" sz="1400" dirty="0">
                <a:solidFill>
                  <a:schemeClr val="accent5"/>
                </a:solidFill>
                <a:cs typeface="Times New Roman" pitchFamily="18" charset="0"/>
              </a:rPr>
              <a:t> (</a:t>
            </a:r>
            <a:r>
              <a:rPr lang="it-IT" sz="1400" b="1" dirty="0">
                <a:solidFill>
                  <a:schemeClr val="accent5"/>
                </a:solidFill>
                <a:cs typeface="Times New Roman" pitchFamily="18" charset="0"/>
              </a:rPr>
              <a:t>FEBEA</a:t>
            </a:r>
            <a:r>
              <a:rPr lang="it-IT" sz="1400" dirty="0">
                <a:solidFill>
                  <a:schemeClr val="accent5"/>
                </a:solidFill>
                <a:cs typeface="Times New Roman" pitchFamily="18" charset="0"/>
              </a:rPr>
              <a:t>)</a:t>
            </a:r>
            <a:r>
              <a:rPr lang="it-IT" sz="1400" dirty="0">
                <a:cs typeface="Times New Roman" pitchFamily="18" charset="0"/>
              </a:rPr>
              <a:t>, una federazione che comprende 27 istituzioni finanziarie dedicate alla finanza sociale in 15 Paesi europei (che raggruppano complessivamente più di 3.300 impiegati, 250 filiali, 187.500 soci, 622.000 clienti e 32 miliardi di Euro di totale attivo).</a:t>
            </a:r>
          </a:p>
          <a:p>
            <a:pPr algn="just">
              <a:lnSpc>
                <a:spcPts val="2500"/>
              </a:lnSpc>
            </a:pPr>
            <a:r>
              <a:rPr lang="it-IT" sz="1400" dirty="0">
                <a:cs typeface="Times New Roman" pitchFamily="18" charset="0"/>
              </a:rPr>
              <a:t>SEFEA Holding SC può contare su un </a:t>
            </a:r>
            <a:r>
              <a:rPr lang="it-IT" sz="1400" dirty="0" err="1">
                <a:cs typeface="Times New Roman" pitchFamily="18" charset="0"/>
              </a:rPr>
              <a:t>patrmonio</a:t>
            </a:r>
            <a:r>
              <a:rPr lang="it-IT" sz="1400" dirty="0">
                <a:cs typeface="Times New Roman" pitchFamily="18" charset="0"/>
              </a:rPr>
              <a:t> di 3,4 milioni di Euro messo a disposizione dai suoi 49 soci di cui 15 istituzioni finanziarie etiche europee con un bilancio aggregato di oltre 22 miliardi di Euro.</a:t>
            </a:r>
          </a:p>
          <a:p>
            <a:pPr algn="just">
              <a:lnSpc>
                <a:spcPts val="2500"/>
              </a:lnSpc>
            </a:pPr>
            <a:r>
              <a:rPr lang="it-IT" sz="1400" dirty="0">
                <a:cs typeface="Times New Roman" pitchFamily="18" charset="0"/>
              </a:rPr>
              <a:t>Dalla sua costituzione ad oggi, SEFEA Holding SC ha contribuito allo sviluppo di numerose iniziative a favore dell’economia sociale in Europa quali: (i) Banche Etiche (Cultura </a:t>
            </a:r>
            <a:r>
              <a:rPr lang="it-IT" sz="1400" dirty="0" err="1">
                <a:cs typeface="Times New Roman" pitchFamily="18" charset="0"/>
              </a:rPr>
              <a:t>Bank</a:t>
            </a:r>
            <a:r>
              <a:rPr lang="it-IT" sz="1400" dirty="0">
                <a:cs typeface="Times New Roman" pitchFamily="18" charset="0"/>
              </a:rPr>
              <a:t> in Norvegia e </a:t>
            </a:r>
            <a:r>
              <a:rPr lang="it-IT" sz="1400" dirty="0" err="1">
                <a:cs typeface="Times New Roman" pitchFamily="18" charset="0"/>
              </a:rPr>
              <a:t>Merkur</a:t>
            </a:r>
            <a:r>
              <a:rPr lang="it-IT" sz="1400" dirty="0">
                <a:cs typeface="Times New Roman" pitchFamily="18" charset="0"/>
              </a:rPr>
              <a:t> </a:t>
            </a:r>
            <a:r>
              <a:rPr lang="it-IT" sz="1400" dirty="0" err="1">
                <a:cs typeface="Times New Roman" pitchFamily="18" charset="0"/>
              </a:rPr>
              <a:t>Bank</a:t>
            </a:r>
            <a:r>
              <a:rPr lang="it-IT" sz="1400" dirty="0">
                <a:cs typeface="Times New Roman" pitchFamily="18" charset="0"/>
              </a:rPr>
              <a:t> in </a:t>
            </a:r>
            <a:r>
              <a:rPr lang="it-IT" sz="1400" dirty="0" err="1">
                <a:cs typeface="Times New Roman" pitchFamily="18" charset="0"/>
              </a:rPr>
              <a:t>Danmarca</a:t>
            </a:r>
            <a:r>
              <a:rPr lang="it-IT" sz="1400" dirty="0">
                <a:cs typeface="Times New Roman" pitchFamily="18" charset="0"/>
              </a:rPr>
              <a:t>); (</a:t>
            </a:r>
            <a:r>
              <a:rPr lang="it-IT" sz="1400" dirty="0" err="1">
                <a:cs typeface="Times New Roman" pitchFamily="18" charset="0"/>
              </a:rPr>
              <a:t>ii</a:t>
            </a:r>
            <a:r>
              <a:rPr lang="it-IT" sz="1400" dirty="0">
                <a:cs typeface="Times New Roman" pitchFamily="18" charset="0"/>
              </a:rPr>
              <a:t>) Fondi di Investimento dedicati quali </a:t>
            </a:r>
            <a:r>
              <a:rPr lang="it-IT" sz="1400" dirty="0" err="1">
                <a:cs typeface="Times New Roman" pitchFamily="18" charset="0"/>
              </a:rPr>
              <a:t>CoopEST</a:t>
            </a:r>
            <a:r>
              <a:rPr lang="it-IT" sz="1400" dirty="0">
                <a:cs typeface="Times New Roman" pitchFamily="18" charset="0"/>
              </a:rPr>
              <a:t> per lo sviluppo delle PMI nell’Europa dell’EST e </a:t>
            </a:r>
            <a:r>
              <a:rPr lang="it-IT" sz="1400" dirty="0" err="1">
                <a:cs typeface="Times New Roman" pitchFamily="18" charset="0"/>
              </a:rPr>
              <a:t>CoopMed</a:t>
            </a:r>
            <a:r>
              <a:rPr lang="it-IT" sz="1400" dirty="0">
                <a:cs typeface="Times New Roman" pitchFamily="18" charset="0"/>
              </a:rPr>
              <a:t> per il sostegno dell’economia dei Paesi MENA; (</a:t>
            </a:r>
            <a:r>
              <a:rPr lang="it-IT" sz="1400" dirty="0" err="1">
                <a:cs typeface="Times New Roman" pitchFamily="18" charset="0"/>
              </a:rPr>
              <a:t>iii</a:t>
            </a:r>
            <a:r>
              <a:rPr lang="it-IT" sz="1400" dirty="0">
                <a:cs typeface="Times New Roman" pitchFamily="18" charset="0"/>
              </a:rPr>
              <a:t>) Istituzioni di </a:t>
            </a:r>
            <a:r>
              <a:rPr lang="it-IT" sz="1400" dirty="0" err="1">
                <a:cs typeface="Times New Roman" pitchFamily="18" charset="0"/>
              </a:rPr>
              <a:t>microfinanza</a:t>
            </a:r>
            <a:r>
              <a:rPr lang="it-IT" sz="1400" dirty="0">
                <a:cs typeface="Times New Roman" pitchFamily="18" charset="0"/>
              </a:rPr>
              <a:t> come KRK in Kosovo e </a:t>
            </a:r>
            <a:r>
              <a:rPr lang="it-IT" sz="1400" dirty="0" err="1">
                <a:cs typeface="Times New Roman" pitchFamily="18" charset="0"/>
              </a:rPr>
              <a:t>PerMicro</a:t>
            </a:r>
            <a:r>
              <a:rPr lang="it-IT" sz="1400" dirty="0">
                <a:cs typeface="Times New Roman" pitchFamily="18" charset="0"/>
              </a:rPr>
              <a:t> in Italia, che hanno poi proseguito la loro attività con il sostegno del FEI (Fondo Europeo per gli Investimenti ) e della BEI.</a:t>
            </a:r>
          </a:p>
        </p:txBody>
      </p:sp>
      <p:grpSp>
        <p:nvGrpSpPr>
          <p:cNvPr id="9" name="Gruppo 8"/>
          <p:cNvGrpSpPr/>
          <p:nvPr/>
        </p:nvGrpSpPr>
        <p:grpSpPr>
          <a:xfrm>
            <a:off x="8143900" y="6246000"/>
            <a:ext cx="612397" cy="342900"/>
            <a:chOff x="8208000" y="6246000"/>
            <a:chExt cx="612397" cy="342900"/>
          </a:xfrm>
        </p:grpSpPr>
        <p:pic>
          <p:nvPicPr>
            <p:cNvPr id="10"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L’esperienza del team SEFEA SGR nell’economia sociale</a:t>
            </a:r>
          </a:p>
        </p:txBody>
      </p:sp>
      <p:sp>
        <p:nvSpPr>
          <p:cNvPr id="11" name="Segnaposto numero diapositiva 10"/>
          <p:cNvSpPr>
            <a:spLocks noGrp="1"/>
          </p:cNvSpPr>
          <p:nvPr>
            <p:ph type="sldNum" sz="quarter" idx="12"/>
          </p:nvPr>
        </p:nvSpPr>
        <p:spPr>
          <a:xfrm>
            <a:off x="7164000" y="6336000"/>
            <a:ext cx="1872000" cy="32400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8</a:t>
            </a:fld>
            <a:endParaRPr lang="it-IT" b="1" dirty="0">
              <a:solidFill>
                <a:srgbClr val="92D050"/>
              </a:solidFill>
              <a:latin typeface="Times New Roman" pitchFamily="18" charset="0"/>
              <a:cs typeface="Times New Roman" pitchFamily="18" charset="0"/>
            </a:endParaRPr>
          </a:p>
        </p:txBody>
      </p:sp>
      <p:sp>
        <p:nvSpPr>
          <p:cNvPr id="7" name="CasellaDiTesto 6"/>
          <p:cNvSpPr txBox="1"/>
          <p:nvPr/>
        </p:nvSpPr>
        <p:spPr>
          <a:xfrm>
            <a:off x="432000" y="857232"/>
            <a:ext cx="8286808" cy="5221942"/>
          </a:xfrm>
          <a:prstGeom prst="rect">
            <a:avLst/>
          </a:prstGeom>
          <a:noFill/>
        </p:spPr>
        <p:txBody>
          <a:bodyPr wrap="square" rtlCol="0">
            <a:spAutoFit/>
          </a:bodyPr>
          <a:lstStyle/>
          <a:p>
            <a:pPr algn="just">
              <a:lnSpc>
                <a:spcPts val="2500"/>
              </a:lnSpc>
            </a:pPr>
            <a:r>
              <a:rPr lang="it-IT" sz="1400" dirty="0">
                <a:cs typeface="Times New Roman" pitchFamily="18" charset="0"/>
              </a:rPr>
              <a:t>Ispiratore, Presidente e AD di SEFEA IMPACT SGR è il dott. </a:t>
            </a:r>
            <a:r>
              <a:rPr lang="it-IT" sz="1400" b="1" dirty="0">
                <a:solidFill>
                  <a:schemeClr val="accent5"/>
                </a:solidFill>
                <a:cs typeface="Times New Roman" pitchFamily="18" charset="0"/>
              </a:rPr>
              <a:t>FABIO SALVATO</a:t>
            </a:r>
            <a:r>
              <a:rPr lang="it-IT" sz="1400" b="1" dirty="0">
                <a:solidFill>
                  <a:srgbClr val="92D050"/>
                </a:solidFill>
                <a:cs typeface="Times New Roman" pitchFamily="18" charset="0"/>
              </a:rPr>
              <a:t> </a:t>
            </a:r>
            <a:r>
              <a:rPr lang="it-IT" sz="1400" dirty="0">
                <a:cs typeface="Times New Roman" pitchFamily="18" charset="0"/>
              </a:rPr>
              <a:t>che vanta una esperienza trentennale nel mondo dell’economia sociale. Qui di seguito alcune delle sue principali esperienze :</a:t>
            </a:r>
          </a:p>
          <a:p>
            <a:pPr marL="355600" indent="-355600" algn="just">
              <a:lnSpc>
                <a:spcPts val="2500"/>
              </a:lnSpc>
              <a:buClr>
                <a:schemeClr val="accent5"/>
              </a:buClr>
              <a:buFont typeface="Wingdings" pitchFamily="2" charset="2"/>
              <a:buChar char="q"/>
            </a:pPr>
            <a:r>
              <a:rPr lang="it-IT" sz="1400" dirty="0">
                <a:cs typeface="Times New Roman" pitchFamily="18" charset="0"/>
              </a:rPr>
              <a:t>è stato fondatore (1998) - e poi Presidente fino a maggio 2010 - di </a:t>
            </a:r>
            <a:r>
              <a:rPr lang="it-IT" sz="1400" b="1" dirty="0">
                <a:solidFill>
                  <a:schemeClr val="accent5"/>
                </a:solidFill>
                <a:cs typeface="Times New Roman" pitchFamily="18" charset="0"/>
              </a:rPr>
              <a:t>BANCA POPOLARE ETICA</a:t>
            </a:r>
            <a:r>
              <a:rPr lang="it-IT" sz="1400" b="1" dirty="0">
                <a:cs typeface="Times New Roman" pitchFamily="18" charset="0"/>
              </a:rPr>
              <a:t>;</a:t>
            </a:r>
            <a:r>
              <a:rPr lang="it-IT" sz="1400" b="1" dirty="0">
                <a:solidFill>
                  <a:srgbClr val="0070C0"/>
                </a:solidFill>
                <a:cs typeface="Times New Roman" pitchFamily="18" charset="0"/>
              </a:rPr>
              <a:t> </a:t>
            </a:r>
            <a:r>
              <a:rPr lang="it-IT" sz="1400" dirty="0">
                <a:cs typeface="Times New Roman" pitchFamily="18" charset="0"/>
              </a:rPr>
              <a:t>sotto la sua guida, la Banca ha raggiunto i seguenti traguardi: 31M di Euro di capitale sociale, 659M di Euro di raccolta, 440 M di Euro di portafoglio investito, 181 dipendenti, 13 filiale in Italia;</a:t>
            </a:r>
          </a:p>
          <a:p>
            <a:pPr marL="355600" indent="-355600" algn="just">
              <a:lnSpc>
                <a:spcPts val="2500"/>
              </a:lnSpc>
              <a:buClr>
                <a:schemeClr val="accent5"/>
              </a:buClr>
              <a:buFont typeface="Wingdings" pitchFamily="2" charset="2"/>
              <a:buChar char="q"/>
            </a:pPr>
            <a:r>
              <a:rPr lang="it-IT" sz="1400" dirty="0">
                <a:cs typeface="Times New Roman" pitchFamily="18" charset="0"/>
              </a:rPr>
              <a:t>è stato fondatore (2000) – e poi Presidente fino al 2011 - di </a:t>
            </a:r>
            <a:r>
              <a:rPr lang="it-IT" sz="1400" b="1" dirty="0">
                <a:solidFill>
                  <a:schemeClr val="accent5"/>
                </a:solidFill>
                <a:cs typeface="Times New Roman" pitchFamily="18" charset="0"/>
              </a:rPr>
              <a:t>ETICA SGR</a:t>
            </a:r>
            <a:r>
              <a:rPr lang="it-IT" sz="1400" dirty="0">
                <a:solidFill>
                  <a:srgbClr val="92D050"/>
                </a:solidFill>
                <a:cs typeface="Times New Roman" pitchFamily="18" charset="0"/>
              </a:rPr>
              <a:t> </a:t>
            </a:r>
            <a:r>
              <a:rPr lang="it-IT" sz="1400" dirty="0">
                <a:cs typeface="Times New Roman" pitchFamily="18" charset="0"/>
              </a:rPr>
              <a:t>raggiungendo importanti obiettivi di raccolta: 439M di Euro su una linea di 4 fondi e 16.275 clienti; i fondi gestiti da Etica SGR hanno ricevuto negli anni numerosi premi per le performance conseguite;</a:t>
            </a:r>
          </a:p>
          <a:p>
            <a:pPr marL="355600" indent="-355600" algn="just">
              <a:lnSpc>
                <a:spcPts val="2500"/>
              </a:lnSpc>
              <a:buClr>
                <a:schemeClr val="accent5"/>
              </a:buClr>
              <a:buFont typeface="Wingdings" pitchFamily="2" charset="2"/>
              <a:buChar char="q"/>
            </a:pPr>
            <a:r>
              <a:rPr lang="it-IT" sz="1400" dirty="0">
                <a:cs typeface="Times New Roman" pitchFamily="18" charset="0"/>
              </a:rPr>
              <a:t>nel 2001 è stato tra i fondatori di </a:t>
            </a:r>
            <a:r>
              <a:rPr lang="it-IT" sz="1400" b="1" dirty="0">
                <a:solidFill>
                  <a:schemeClr val="accent5"/>
                </a:solidFill>
                <a:cs typeface="Times New Roman" pitchFamily="18" charset="0"/>
              </a:rPr>
              <a:t>FEBEA </a:t>
            </a:r>
            <a:r>
              <a:rPr lang="it-IT" sz="1400" dirty="0">
                <a:cs typeface="Times New Roman" pitchFamily="18" charset="0"/>
              </a:rPr>
              <a:t>, di cui è stato anche Presidente dal 2011 al 2017; </a:t>
            </a:r>
          </a:p>
          <a:p>
            <a:pPr marL="355600" indent="-355600" algn="just">
              <a:lnSpc>
                <a:spcPts val="2500"/>
              </a:lnSpc>
              <a:buClr>
                <a:schemeClr val="accent5"/>
              </a:buClr>
              <a:buFont typeface="Wingdings" pitchFamily="2" charset="2"/>
              <a:buChar char="q"/>
            </a:pPr>
            <a:r>
              <a:rPr lang="it-IT" sz="1400" dirty="0">
                <a:cs typeface="Times New Roman" pitchFamily="18" charset="0"/>
              </a:rPr>
              <a:t>è stato il Presidente di </a:t>
            </a:r>
            <a:r>
              <a:rPr lang="it-IT" sz="1400" b="1" dirty="0">
                <a:solidFill>
                  <a:schemeClr val="accent5"/>
                </a:solidFill>
                <a:cs typeface="Times New Roman" pitchFamily="18" charset="0"/>
              </a:rPr>
              <a:t>SEFEA HOLDING SC</a:t>
            </a:r>
            <a:r>
              <a:rPr lang="it-IT" sz="1400" b="1" dirty="0">
                <a:solidFill>
                  <a:srgbClr val="92D050"/>
                </a:solidFill>
                <a:cs typeface="Times New Roman" pitchFamily="18" charset="0"/>
              </a:rPr>
              <a:t> </a:t>
            </a:r>
            <a:r>
              <a:rPr lang="it-IT" sz="1400" dirty="0">
                <a:cs typeface="Times New Roman" pitchFamily="18" charset="0"/>
              </a:rPr>
              <a:t>fino al 2011;</a:t>
            </a:r>
          </a:p>
          <a:p>
            <a:pPr marL="355600" indent="-355600" algn="just">
              <a:lnSpc>
                <a:spcPts val="2500"/>
              </a:lnSpc>
              <a:buClr>
                <a:schemeClr val="accent5"/>
              </a:buClr>
              <a:buFont typeface="Wingdings" pitchFamily="2" charset="2"/>
              <a:buChar char="q"/>
            </a:pPr>
            <a:r>
              <a:rPr lang="it-IT" sz="1400" dirty="0">
                <a:cs typeface="Times New Roman" pitchFamily="18" charset="0"/>
              </a:rPr>
              <a:t>è stato fondatore, e poi Presidente, del </a:t>
            </a:r>
            <a:r>
              <a:rPr lang="it-IT" sz="1400" b="1" dirty="0">
                <a:solidFill>
                  <a:schemeClr val="accent5"/>
                </a:solidFill>
                <a:cs typeface="Times New Roman" pitchFamily="18" charset="0"/>
              </a:rPr>
              <a:t>CONSORZIO ETIMOS</a:t>
            </a:r>
            <a:r>
              <a:rPr lang="it-IT" sz="1400" dirty="0">
                <a:cs typeface="Times New Roman" pitchFamily="18" charset="0"/>
              </a:rPr>
              <a:t>, un consorzio finanziario che dal 1988 supporta i microimprenditori e le istituzioni di </a:t>
            </a:r>
            <a:r>
              <a:rPr lang="it-IT" sz="1400" dirty="0" err="1">
                <a:cs typeface="Times New Roman" pitchFamily="18" charset="0"/>
              </a:rPr>
              <a:t>microfinanza</a:t>
            </a:r>
            <a:r>
              <a:rPr lang="it-IT" sz="1400" dirty="0">
                <a:cs typeface="Times New Roman" pitchFamily="18" charset="0"/>
              </a:rPr>
              <a:t> nel Sud del mondo; </a:t>
            </a:r>
          </a:p>
          <a:p>
            <a:pPr marL="355600" indent="-355600" algn="just">
              <a:lnSpc>
                <a:spcPts val="2500"/>
              </a:lnSpc>
              <a:buClr>
                <a:schemeClr val="accent5"/>
              </a:buClr>
              <a:buFont typeface="Wingdings" pitchFamily="2" charset="2"/>
              <a:buChar char="q"/>
            </a:pPr>
            <a:r>
              <a:rPr lang="it-IT" sz="1400" dirty="0">
                <a:cs typeface="Times New Roman" pitchFamily="18" charset="0"/>
              </a:rPr>
              <a:t>dal 2009 al 2016 è stato Consigliere di </a:t>
            </a:r>
            <a:r>
              <a:rPr lang="it-IT" sz="1400" b="1" dirty="0">
                <a:solidFill>
                  <a:schemeClr val="accent5"/>
                </a:solidFill>
                <a:cs typeface="Times New Roman" pitchFamily="18" charset="0"/>
              </a:rPr>
              <a:t>COOPEST SA</a:t>
            </a:r>
            <a:r>
              <a:rPr lang="it-IT" sz="1400" b="1" dirty="0">
                <a:solidFill>
                  <a:srgbClr val="92D050"/>
                </a:solidFill>
                <a:cs typeface="Times New Roman" pitchFamily="18" charset="0"/>
              </a:rPr>
              <a:t> </a:t>
            </a:r>
            <a:r>
              <a:rPr lang="it-IT" sz="1400" dirty="0">
                <a:cs typeface="Times New Roman" pitchFamily="18" charset="0"/>
              </a:rPr>
              <a:t>(Belgio) dal 2009 al 2016;</a:t>
            </a:r>
          </a:p>
          <a:p>
            <a:pPr marL="355600" indent="-355600" algn="just">
              <a:lnSpc>
                <a:spcPts val="2500"/>
              </a:lnSpc>
              <a:buClr>
                <a:schemeClr val="accent5"/>
              </a:buClr>
              <a:buFont typeface="Wingdings" pitchFamily="2" charset="2"/>
              <a:buChar char="q"/>
            </a:pPr>
            <a:r>
              <a:rPr lang="it-IT" sz="1400" dirty="0">
                <a:cs typeface="Times New Roman" pitchFamily="18" charset="0"/>
              </a:rPr>
              <a:t>è Consigliere di </a:t>
            </a:r>
            <a:r>
              <a:rPr lang="it-IT" sz="1400" b="1" dirty="0">
                <a:solidFill>
                  <a:schemeClr val="accent5"/>
                </a:solidFill>
                <a:cs typeface="Times New Roman" pitchFamily="18" charset="0"/>
              </a:rPr>
              <a:t>COOPMED SA </a:t>
            </a:r>
            <a:r>
              <a:rPr lang="it-IT" sz="1400" dirty="0">
                <a:cs typeface="Times New Roman" pitchFamily="18" charset="0"/>
              </a:rPr>
              <a:t>(Belgio) dal momento della sua costituzione nel 2011;</a:t>
            </a:r>
          </a:p>
          <a:p>
            <a:pPr marL="355600" indent="-355600" algn="just">
              <a:lnSpc>
                <a:spcPts val="2500"/>
              </a:lnSpc>
              <a:buClr>
                <a:schemeClr val="accent5"/>
              </a:buClr>
              <a:buFont typeface="Wingdings" pitchFamily="2" charset="2"/>
              <a:buChar char="q"/>
            </a:pPr>
            <a:r>
              <a:rPr lang="it-IT" sz="1400" dirty="0">
                <a:cs typeface="Times New Roman" pitchFamily="18" charset="0"/>
              </a:rPr>
              <a:t>dal 2015 al 2018 è stato membro del </a:t>
            </a:r>
            <a:r>
              <a:rPr lang="it-IT" sz="1400" b="1" dirty="0">
                <a:solidFill>
                  <a:schemeClr val="accent5"/>
                </a:solidFill>
                <a:cs typeface="Times New Roman" pitchFamily="18" charset="0"/>
              </a:rPr>
              <a:t>GECES</a:t>
            </a:r>
            <a:r>
              <a:rPr lang="it-IT" sz="1400" dirty="0">
                <a:cs typeface="Times New Roman" pitchFamily="18" charset="0"/>
              </a:rPr>
              <a:t>, il gruppo di esperti della Commissione Europea sull'imprenditoria sociale.</a:t>
            </a:r>
          </a:p>
        </p:txBody>
      </p:sp>
      <p:grpSp>
        <p:nvGrpSpPr>
          <p:cNvPr id="9" name="Gruppo 8"/>
          <p:cNvGrpSpPr/>
          <p:nvPr/>
        </p:nvGrpSpPr>
        <p:grpSpPr>
          <a:xfrm>
            <a:off x="8143900" y="6246000"/>
            <a:ext cx="612397" cy="342900"/>
            <a:chOff x="8208000" y="6246000"/>
            <a:chExt cx="612397" cy="342900"/>
          </a:xfrm>
        </p:grpSpPr>
        <p:pic>
          <p:nvPicPr>
            <p:cNvPr id="10" name="Picture 2"/>
            <p:cNvPicPr>
              <a:picLocks noChangeAspect="1" noChangeArrowheads="1"/>
            </p:cNvPicPr>
            <p:nvPr/>
          </p:nvPicPr>
          <p:blipFill>
            <a:blip r:embed="rId2" cstate="print"/>
            <a:srcRect/>
            <a:stretch>
              <a:fillRect/>
            </a:stretch>
          </p:blipFill>
          <p:spPr bwMode="auto">
            <a:xfrm>
              <a:off x="8208000" y="6246000"/>
              <a:ext cx="586740" cy="342900"/>
            </a:xfrm>
            <a:prstGeom prst="rect">
              <a:avLst/>
            </a:prstGeom>
            <a:noFill/>
            <a:ln w="9525">
              <a:noFill/>
              <a:miter lim="800000"/>
              <a:headEnd/>
              <a:tailEnd/>
            </a:ln>
            <a:effectLst/>
          </p:spPr>
        </p:pic>
        <p:cxnSp>
          <p:nvCxnSpPr>
            <p:cNvPr id="12" name="Connettore 1 11"/>
            <p:cNvCxnSpPr/>
            <p:nvPr/>
          </p:nvCxnSpPr>
          <p:spPr>
            <a:xfrm rot="5400000">
              <a:off x="8676000" y="6422400"/>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4"/>
            <a:ext cx="9144000" cy="720000"/>
          </a:xfrm>
          <a:prstGeom prst="rect">
            <a:avLst/>
          </a:prstGeom>
          <a:gradFill>
            <a:gsLst>
              <a:gs pos="0">
                <a:schemeClr val="accent5">
                  <a:lumMod val="60000"/>
                  <a:lumOff val="40000"/>
                </a:schemeClr>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2"/>
          <p:cNvPicPr>
            <a:picLocks noChangeAspect="1" noChangeArrowheads="1"/>
          </p:cNvPicPr>
          <p:nvPr/>
        </p:nvPicPr>
        <p:blipFill>
          <a:blip r:embed="rId2" cstate="print"/>
          <a:srcRect/>
          <a:stretch>
            <a:fillRect/>
          </a:stretch>
        </p:blipFill>
        <p:spPr bwMode="auto">
          <a:xfrm>
            <a:off x="8207392" y="6246624"/>
            <a:ext cx="586740" cy="342900"/>
          </a:xfrm>
          <a:prstGeom prst="rect">
            <a:avLst/>
          </a:prstGeom>
          <a:noFill/>
          <a:ln w="9525">
            <a:noFill/>
            <a:miter lim="800000"/>
            <a:headEnd/>
            <a:tailEnd/>
          </a:ln>
          <a:effectLst/>
        </p:spPr>
      </p:pic>
      <p:sp>
        <p:nvSpPr>
          <p:cNvPr id="6" name="CasellaDiTesto 5"/>
          <p:cNvSpPr txBox="1"/>
          <p:nvPr/>
        </p:nvSpPr>
        <p:spPr>
          <a:xfrm>
            <a:off x="432000" y="108000"/>
            <a:ext cx="8572528" cy="430887"/>
          </a:xfrm>
          <a:prstGeom prst="rect">
            <a:avLst/>
          </a:prstGeom>
          <a:noFill/>
        </p:spPr>
        <p:txBody>
          <a:bodyPr wrap="square" rtlCol="0">
            <a:spAutoFit/>
          </a:bodyPr>
          <a:lstStyle/>
          <a:p>
            <a:r>
              <a:rPr lang="it-IT" sz="2200" b="1" dirty="0">
                <a:solidFill>
                  <a:schemeClr val="bg1"/>
                </a:solidFill>
                <a:cs typeface="Times New Roman" pitchFamily="18" charset="0"/>
              </a:rPr>
              <a:t>agenda</a:t>
            </a:r>
          </a:p>
        </p:txBody>
      </p:sp>
      <p:cxnSp>
        <p:nvCxnSpPr>
          <p:cNvPr id="8" name="Connettore 1 7"/>
          <p:cNvCxnSpPr/>
          <p:nvPr/>
        </p:nvCxnSpPr>
        <p:spPr>
          <a:xfrm rot="5400000">
            <a:off x="8676000" y="6421497"/>
            <a:ext cx="288000" cy="79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Segnaposto numero diapositiva 10"/>
          <p:cNvSpPr>
            <a:spLocks noGrp="1"/>
          </p:cNvSpPr>
          <p:nvPr>
            <p:ph type="sldNum" sz="quarter" idx="12"/>
          </p:nvPr>
        </p:nvSpPr>
        <p:spPr>
          <a:xfrm>
            <a:off x="7175842" y="6346988"/>
            <a:ext cx="1877568" cy="320040"/>
          </a:xfrm>
        </p:spPr>
        <p:txBody>
          <a:bodyPr/>
          <a:lstStyle/>
          <a:p>
            <a:fld id="{6A763065-D93C-4733-82B9-25D43FB406FB}" type="slidenum">
              <a:rPr lang="it-IT" b="1" smtClean="0">
                <a:solidFill>
                  <a:srgbClr val="92D050"/>
                </a:solidFill>
                <a:latin typeface="Times New Roman" pitchFamily="18" charset="0"/>
                <a:cs typeface="Times New Roman" pitchFamily="18" charset="0"/>
              </a:rPr>
              <a:pPr/>
              <a:t>9</a:t>
            </a:fld>
            <a:endParaRPr lang="it-IT" b="1" dirty="0">
              <a:solidFill>
                <a:srgbClr val="92D050"/>
              </a:solidFill>
              <a:latin typeface="Times New Roman" pitchFamily="18" charset="0"/>
              <a:cs typeface="Times New Roman" pitchFamily="18" charset="0"/>
            </a:endParaRPr>
          </a:p>
        </p:txBody>
      </p:sp>
      <p:sp>
        <p:nvSpPr>
          <p:cNvPr id="13" name="CasellaDiTesto 12"/>
          <p:cNvSpPr txBox="1"/>
          <p:nvPr/>
        </p:nvSpPr>
        <p:spPr>
          <a:xfrm>
            <a:off x="5857884" y="5362269"/>
            <a:ext cx="2143140" cy="307777"/>
          </a:xfrm>
          <a:prstGeom prst="rect">
            <a:avLst/>
          </a:prstGeom>
          <a:noFill/>
        </p:spPr>
        <p:txBody>
          <a:bodyPr wrap="square" rtlCol="0">
            <a:spAutoFit/>
          </a:bodyPr>
          <a:lstStyle/>
          <a:p>
            <a:r>
              <a:rPr lang="it-IT" sz="1400" i="1" dirty="0">
                <a:solidFill>
                  <a:schemeClr val="bg1"/>
                </a:solidFill>
                <a:latin typeface="Lucida Sans" pitchFamily="34" charset="0"/>
              </a:rPr>
              <a:t>I risultati che contano</a:t>
            </a:r>
          </a:p>
        </p:txBody>
      </p:sp>
      <p:sp>
        <p:nvSpPr>
          <p:cNvPr id="16" name="CasellaDiTesto 15"/>
          <p:cNvSpPr txBox="1"/>
          <p:nvPr/>
        </p:nvSpPr>
        <p:spPr>
          <a:xfrm>
            <a:off x="1368000" y="1368000"/>
            <a:ext cx="6429420" cy="4031873"/>
          </a:xfrm>
          <a:prstGeom prst="rect">
            <a:avLst/>
          </a:prstGeom>
          <a:noFill/>
        </p:spPr>
        <p:txBody>
          <a:bodyPr wrap="square" rtlCol="0">
            <a:spAutoFit/>
          </a:bodyPr>
          <a:lstStyle/>
          <a:p>
            <a:pPr marL="342900" indent="-342900">
              <a:buFont typeface="+mj-lt"/>
              <a:buAutoNum type="arabicPeriod"/>
            </a:pPr>
            <a:r>
              <a:rPr lang="it-IT" sz="1600" dirty="0">
                <a:cs typeface="Times New Roman" pitchFamily="18" charset="0"/>
              </a:rPr>
              <a:t>Gli investimenti SRI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sistema SEFEA</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obiettivi di impatto sociale e la loro misurazione</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Il Fondo SI </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Gli investimenti</a:t>
            </a:r>
          </a:p>
          <a:p>
            <a:pPr marL="342900" indent="-342900">
              <a:buFont typeface="+mj-lt"/>
              <a:buAutoNum type="arabicPeriod"/>
            </a:pPr>
            <a:endParaRPr lang="it-IT" sz="1600" dirty="0">
              <a:cs typeface="Times New Roman" pitchFamily="18" charset="0"/>
            </a:endParaRPr>
          </a:p>
          <a:p>
            <a:pPr marL="342900" indent="-342900">
              <a:buFont typeface="+mj-lt"/>
              <a:buAutoNum type="arabicPeriod"/>
            </a:pPr>
            <a:endParaRPr lang="it-IT" sz="1600" dirty="0">
              <a:cs typeface="Times New Roman" pitchFamily="18" charset="0"/>
            </a:endParaRPr>
          </a:p>
          <a:p>
            <a:pPr marL="342900" indent="-342900">
              <a:buFont typeface="+mj-lt"/>
              <a:buAutoNum type="arabicPeriod"/>
            </a:pPr>
            <a:r>
              <a:rPr lang="it-IT" sz="1600" dirty="0">
                <a:cs typeface="Times New Roman" pitchFamily="18" charset="0"/>
              </a:rPr>
              <a:t>Informazioni </a:t>
            </a:r>
          </a:p>
        </p:txBody>
      </p:sp>
      <p:sp>
        <p:nvSpPr>
          <p:cNvPr id="17" name="Rettangolo 16"/>
          <p:cNvSpPr/>
          <p:nvPr/>
        </p:nvSpPr>
        <p:spPr>
          <a:xfrm>
            <a:off x="1008000" y="2634808"/>
            <a:ext cx="6480000" cy="720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theme/theme1.xml><?xml version="1.0" encoding="utf-8"?>
<a:theme xmlns:a="http://schemas.openxmlformats.org/drawingml/2006/main" name="Tema di Office">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5"/>
            </a:gs>
            <a:gs pos="50000">
              <a:srgbClr val="9CB86E"/>
            </a:gs>
            <a:gs pos="100000">
              <a:srgbClr val="156B13"/>
            </a:gs>
          </a:gsLst>
          <a:lin ang="540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b="1" dirty="0" smtClean="0">
            <a:solidFill>
              <a:schemeClr val="bg1"/>
            </a:solidFill>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74847</TotalTime>
  <Words>3855</Words>
  <Application>Microsoft Macintosh PowerPoint</Application>
  <PresentationFormat>Presentazione su schermo (4:3)</PresentationFormat>
  <Paragraphs>513</Paragraphs>
  <Slides>36</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Calibri</vt:lpstr>
      <vt:lpstr>Lucida Sans</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 Windows</dc:creator>
  <cp:lastModifiedBy>FRANCESCA MERETA</cp:lastModifiedBy>
  <cp:revision>2088</cp:revision>
  <dcterms:created xsi:type="dcterms:W3CDTF">2019-01-06T10:06:20Z</dcterms:created>
  <dcterms:modified xsi:type="dcterms:W3CDTF">2019-09-05T05:00:05Z</dcterms:modified>
</cp:coreProperties>
</file>